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77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E8CD05-D343-4A65-8C6D-22DD8E2F4F86}" type="datetimeFigureOut">
              <a:rPr lang="en-US" smtClean="0"/>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F4673-21B8-4673-9DF7-F4722D4BA353}" type="slidenum">
              <a:rPr lang="en-US" smtClean="0"/>
              <a:t>‹#›</a:t>
            </a:fld>
            <a:endParaRPr lang="en-US"/>
          </a:p>
        </p:txBody>
      </p:sp>
    </p:spTree>
    <p:extLst>
      <p:ext uri="{BB962C8B-B14F-4D97-AF65-F5344CB8AC3E}">
        <p14:creationId xmlns:p14="http://schemas.microsoft.com/office/powerpoint/2010/main" val="362850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13.1</a:t>
            </a:r>
            <a:endParaRPr lang="en-US" dirty="0"/>
          </a:p>
        </p:txBody>
      </p:sp>
      <p:sp>
        <p:nvSpPr>
          <p:cNvPr id="4" name="Slide Number Placeholder 3"/>
          <p:cNvSpPr>
            <a:spLocks noGrp="1"/>
          </p:cNvSpPr>
          <p:nvPr>
            <p:ph type="sldNum" sz="quarter" idx="10"/>
          </p:nvPr>
        </p:nvSpPr>
        <p:spPr/>
        <p:txBody>
          <a:bodyPr/>
          <a:lstStyle/>
          <a:p>
            <a:fld id="{6D3F4673-21B8-4673-9DF7-F4722D4BA353}" type="slidenum">
              <a:rPr lang="en-US" smtClean="0"/>
              <a:t>1</a:t>
            </a:fld>
            <a:endParaRPr lang="en-US"/>
          </a:p>
        </p:txBody>
      </p:sp>
    </p:spTree>
    <p:extLst>
      <p:ext uri="{BB962C8B-B14F-4D97-AF65-F5344CB8AC3E}">
        <p14:creationId xmlns:p14="http://schemas.microsoft.com/office/powerpoint/2010/main" val="2894742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13.2</a:t>
            </a:r>
            <a:endParaRPr lang="en-US" dirty="0"/>
          </a:p>
        </p:txBody>
      </p:sp>
      <p:sp>
        <p:nvSpPr>
          <p:cNvPr id="4" name="Slide Number Placeholder 3"/>
          <p:cNvSpPr>
            <a:spLocks noGrp="1"/>
          </p:cNvSpPr>
          <p:nvPr>
            <p:ph type="sldNum" sz="quarter" idx="10"/>
          </p:nvPr>
        </p:nvSpPr>
        <p:spPr/>
        <p:txBody>
          <a:bodyPr/>
          <a:lstStyle/>
          <a:p>
            <a:fld id="{6D3F4673-21B8-4673-9DF7-F4722D4BA353}" type="slidenum">
              <a:rPr lang="en-US" smtClean="0"/>
              <a:t>2</a:t>
            </a:fld>
            <a:endParaRPr lang="en-US"/>
          </a:p>
        </p:txBody>
      </p:sp>
    </p:spTree>
    <p:extLst>
      <p:ext uri="{BB962C8B-B14F-4D97-AF65-F5344CB8AC3E}">
        <p14:creationId xmlns:p14="http://schemas.microsoft.com/office/powerpoint/2010/main" val="2894742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Figure 13.3</a:t>
            </a:r>
            <a:endParaRPr lang="en-US" dirty="0"/>
          </a:p>
        </p:txBody>
      </p:sp>
      <p:sp>
        <p:nvSpPr>
          <p:cNvPr id="4" name="Slide Number Placeholder 3"/>
          <p:cNvSpPr>
            <a:spLocks noGrp="1"/>
          </p:cNvSpPr>
          <p:nvPr>
            <p:ph type="sldNum" sz="quarter" idx="10"/>
          </p:nvPr>
        </p:nvSpPr>
        <p:spPr/>
        <p:txBody>
          <a:bodyPr/>
          <a:lstStyle/>
          <a:p>
            <a:fld id="{6D3F4673-21B8-4673-9DF7-F4722D4BA353}" type="slidenum">
              <a:rPr lang="en-US" smtClean="0"/>
              <a:t>3</a:t>
            </a:fld>
            <a:endParaRPr lang="en-US"/>
          </a:p>
        </p:txBody>
      </p:sp>
    </p:spTree>
    <p:extLst>
      <p:ext uri="{BB962C8B-B14F-4D97-AF65-F5344CB8AC3E}">
        <p14:creationId xmlns:p14="http://schemas.microsoft.com/office/powerpoint/2010/main" val="2894742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9B8EA5-3987-4846-A893-BD49B8218C80}"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2757506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B8EA5-3987-4846-A893-BD49B8218C80}"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2452338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B8EA5-3987-4846-A893-BD49B8218C80}"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173957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B8EA5-3987-4846-A893-BD49B8218C80}"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176744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B8EA5-3987-4846-A893-BD49B8218C80}"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2866366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9B8EA5-3987-4846-A893-BD49B8218C80}"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3224345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9B8EA5-3987-4846-A893-BD49B8218C80}"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1843042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9B8EA5-3987-4846-A893-BD49B8218C80}"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4158034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B8EA5-3987-4846-A893-BD49B8218C80}"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378263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B8EA5-3987-4846-A893-BD49B8218C80}"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234386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B8EA5-3987-4846-A893-BD49B8218C80}"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71E7D-EA03-4CFF-9646-D0F86B1A52BA}" type="slidenum">
              <a:rPr lang="en-US" smtClean="0"/>
              <a:t>‹#›</a:t>
            </a:fld>
            <a:endParaRPr lang="en-US"/>
          </a:p>
        </p:txBody>
      </p:sp>
    </p:spTree>
    <p:extLst>
      <p:ext uri="{BB962C8B-B14F-4D97-AF65-F5344CB8AC3E}">
        <p14:creationId xmlns:p14="http://schemas.microsoft.com/office/powerpoint/2010/main" val="243027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B8EA5-3987-4846-A893-BD49B8218C80}" type="datetimeFigureOut">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71E7D-EA03-4CFF-9646-D0F86B1A52BA}" type="slidenum">
              <a:rPr lang="en-US" smtClean="0"/>
              <a:t>‹#›</a:t>
            </a:fld>
            <a:endParaRPr lang="en-US"/>
          </a:p>
        </p:txBody>
      </p:sp>
    </p:spTree>
    <p:extLst>
      <p:ext uri="{BB962C8B-B14F-4D97-AF65-F5344CB8AC3E}">
        <p14:creationId xmlns:p14="http://schemas.microsoft.com/office/powerpoint/2010/main" val="3432701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9408" y="1143000"/>
            <a:ext cx="6425184" cy="3794760"/>
          </a:xfrm>
          <a:prstGeom prst="rect">
            <a:avLst/>
          </a:prstGeom>
        </p:spPr>
      </p:pic>
      <p:sp>
        <p:nvSpPr>
          <p:cNvPr id="3" name="TextBox 2"/>
          <p:cNvSpPr txBox="1"/>
          <p:nvPr/>
        </p:nvSpPr>
        <p:spPr>
          <a:xfrm>
            <a:off x="0" y="6257836"/>
            <a:ext cx="8839200"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r>
              <a:rPr lang="en-US" sz="1100" dirty="0"/>
              <a:t>Swinton, S. M., N. Rector, G. P. Robertson, C. B. </a:t>
            </a:r>
            <a:r>
              <a:rPr lang="en-US" sz="1100" dirty="0" err="1"/>
              <a:t>Jolejole</a:t>
            </a:r>
            <a:r>
              <a:rPr lang="en-US" sz="1100" dirty="0"/>
              <a:t>-Foreman, and F. </a:t>
            </a:r>
            <a:r>
              <a:rPr lang="en-US" sz="1100" dirty="0" err="1"/>
              <a:t>Lupi</a:t>
            </a:r>
            <a:r>
              <a:rPr lang="en-US" sz="1100" dirty="0"/>
              <a:t>. 2015. Farmer decisions about adopting environmentally beneficial practices. Pages 340-359 </a:t>
            </a:r>
            <a:r>
              <a:rPr lang="en-US" sz="1100" i="1" dirty="0"/>
              <a:t>in</a:t>
            </a:r>
            <a:r>
              <a:rPr lang="en-US" sz="1100" dirty="0"/>
              <a:t> S. K. Hamilton, J. E. Doll, and G. P. Robertson, editors. The ecology of agricultural landscapes: long-term research on the path to sustainability. Oxford University Press, New York, New York, </a:t>
            </a:r>
            <a:r>
              <a:rPr lang="en-US" sz="1100" dirty="0" smtClean="0"/>
              <a:t>USA.</a:t>
            </a:r>
            <a:endParaRPr lang="en-US" sz="1100" dirty="0"/>
          </a:p>
        </p:txBody>
      </p:sp>
      <p:sp>
        <p:nvSpPr>
          <p:cNvPr id="4" name="TextBox 3"/>
          <p:cNvSpPr txBox="1"/>
          <p:nvPr/>
        </p:nvSpPr>
        <p:spPr>
          <a:xfrm>
            <a:off x="914400" y="5267236"/>
            <a:ext cx="731520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r>
              <a:rPr lang="en-US" sz="1100" dirty="0"/>
              <a:t>Figure 13.1. Changes in agricultural output, inputs, and total factor productivity in the United States, 1948–2011. Total factor productivity refers to gains in output that were not embodied in added inputs. Redrawn from ERS (2012a). </a:t>
            </a:r>
          </a:p>
        </p:txBody>
      </p:sp>
    </p:spTree>
    <p:extLst>
      <p:ext uri="{BB962C8B-B14F-4D97-AF65-F5344CB8AC3E}">
        <p14:creationId xmlns:p14="http://schemas.microsoft.com/office/powerpoint/2010/main" val="2612574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685800"/>
            <a:ext cx="5943600" cy="4106743"/>
          </a:xfrm>
          <a:prstGeom prst="rect">
            <a:avLst/>
          </a:prstGeom>
        </p:spPr>
      </p:pic>
      <p:sp>
        <p:nvSpPr>
          <p:cNvPr id="3" name="TextBox 2"/>
          <p:cNvSpPr txBox="1"/>
          <p:nvPr/>
        </p:nvSpPr>
        <p:spPr>
          <a:xfrm>
            <a:off x="0" y="6257836"/>
            <a:ext cx="8839200"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r>
              <a:rPr lang="en-US" sz="1100" dirty="0"/>
              <a:t>Swinton, S. M., N. Rector, G. P. Robertson, C. B. </a:t>
            </a:r>
            <a:r>
              <a:rPr lang="en-US" sz="1100" dirty="0" err="1"/>
              <a:t>Jolejole</a:t>
            </a:r>
            <a:r>
              <a:rPr lang="en-US" sz="1100" dirty="0"/>
              <a:t>-Foreman, and F. </a:t>
            </a:r>
            <a:r>
              <a:rPr lang="en-US" sz="1100" dirty="0" err="1"/>
              <a:t>Lupi</a:t>
            </a:r>
            <a:r>
              <a:rPr lang="en-US" sz="1100" dirty="0"/>
              <a:t>. 2015. Farmer decisions about adopting environmentally beneficial practices. Pages 340-359 </a:t>
            </a:r>
            <a:r>
              <a:rPr lang="en-US" sz="1100" i="1" dirty="0"/>
              <a:t>in</a:t>
            </a:r>
            <a:r>
              <a:rPr lang="en-US" sz="1100" dirty="0"/>
              <a:t> S. K. Hamilton, J. E. Doll, and G. P. Robertson, editors. The ecology of agricultural landscapes: long-term research on the path to sustainability. Oxford University Press, New York, New York, </a:t>
            </a:r>
            <a:r>
              <a:rPr lang="en-US" sz="1100" dirty="0" smtClean="0"/>
              <a:t>USA.</a:t>
            </a:r>
            <a:endParaRPr lang="en-US" sz="1100" dirty="0"/>
          </a:p>
        </p:txBody>
      </p:sp>
      <p:sp>
        <p:nvSpPr>
          <p:cNvPr id="4" name="TextBox 3"/>
          <p:cNvSpPr txBox="1"/>
          <p:nvPr/>
        </p:nvSpPr>
        <p:spPr>
          <a:xfrm>
            <a:off x="914400" y="5267236"/>
            <a:ext cx="7315200"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r>
              <a:rPr lang="en-US" sz="1100" dirty="0"/>
              <a:t>Figure 13.2. Percentage of Michigan corn-soybean farmers reporting current use of selected practices (n = 1408). </a:t>
            </a:r>
          </a:p>
        </p:txBody>
      </p:sp>
    </p:spTree>
    <p:extLst>
      <p:ext uri="{BB962C8B-B14F-4D97-AF65-F5344CB8AC3E}">
        <p14:creationId xmlns:p14="http://schemas.microsoft.com/office/powerpoint/2010/main" val="3905819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 y="762000"/>
            <a:ext cx="6400800" cy="3895344"/>
          </a:xfrm>
          <a:prstGeom prst="rect">
            <a:avLst/>
          </a:prstGeom>
        </p:spPr>
      </p:pic>
      <p:sp>
        <p:nvSpPr>
          <p:cNvPr id="3" name="TextBox 2"/>
          <p:cNvSpPr txBox="1"/>
          <p:nvPr/>
        </p:nvSpPr>
        <p:spPr>
          <a:xfrm>
            <a:off x="0" y="6257836"/>
            <a:ext cx="8839200"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r>
              <a:rPr lang="en-US" sz="1100" dirty="0"/>
              <a:t>Swinton, S. M., N. Rector, G. P. Robertson, C. B. </a:t>
            </a:r>
            <a:r>
              <a:rPr lang="en-US" sz="1100" dirty="0" err="1"/>
              <a:t>Jolejole</a:t>
            </a:r>
            <a:r>
              <a:rPr lang="en-US" sz="1100" dirty="0"/>
              <a:t>-Foreman, and F. </a:t>
            </a:r>
            <a:r>
              <a:rPr lang="en-US" sz="1100" dirty="0" err="1"/>
              <a:t>Lupi</a:t>
            </a:r>
            <a:r>
              <a:rPr lang="en-US" sz="1100" dirty="0"/>
              <a:t>. 2015. Farmer decisions about adopting environmentally beneficial practices. Pages 340-359 </a:t>
            </a:r>
            <a:r>
              <a:rPr lang="en-US" sz="1100" i="1" dirty="0"/>
              <a:t>in</a:t>
            </a:r>
            <a:r>
              <a:rPr lang="en-US" sz="1100" dirty="0"/>
              <a:t> S. K. Hamilton, J. E. Doll, and G. P. Robertson, editors. The ecology of agricultural landscapes: long-term research on the path to sustainability. Oxford University Press, New York, New York, </a:t>
            </a:r>
            <a:r>
              <a:rPr lang="en-US" sz="1100" dirty="0" smtClean="0"/>
              <a:t>USA.</a:t>
            </a:r>
            <a:endParaRPr lang="en-US" sz="1100" dirty="0"/>
          </a:p>
        </p:txBody>
      </p:sp>
      <p:sp>
        <p:nvSpPr>
          <p:cNvPr id="4" name="TextBox 3"/>
          <p:cNvSpPr txBox="1"/>
          <p:nvPr/>
        </p:nvSpPr>
        <p:spPr>
          <a:xfrm>
            <a:off x="914400" y="5181600"/>
            <a:ext cx="7315200" cy="76944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r>
              <a:rPr lang="en-US" sz="1100" dirty="0"/>
              <a:t>Figure 13.3. Michigan corn-soybean farmer ratings of the importance of the environmental benefits “to me” minus importance of the benefits “to society,” in 2008 (n=1443). Error bars = 2 standard errors based on paired difference t-test. Negative values imply the service was rated more important “to me” than “to society”; positive values indicate the converse. Redrawn from Robertson et al. (2014). </a:t>
            </a:r>
          </a:p>
        </p:txBody>
      </p:sp>
    </p:spTree>
    <p:extLst>
      <p:ext uri="{BB962C8B-B14F-4D97-AF65-F5344CB8AC3E}">
        <p14:creationId xmlns:p14="http://schemas.microsoft.com/office/powerpoint/2010/main" val="1794519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409</Words>
  <Application>Microsoft Office PowerPoint</Application>
  <PresentationFormat>On-screen Show (4:3)</PresentationFormat>
  <Paragraphs>12</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Michigan State University CANR/MSUE/MAES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dc:creator>
  <cp:lastModifiedBy>JLS</cp:lastModifiedBy>
  <cp:revision>4</cp:revision>
  <dcterms:created xsi:type="dcterms:W3CDTF">2014-12-08T15:17:42Z</dcterms:created>
  <dcterms:modified xsi:type="dcterms:W3CDTF">2015-01-29T19:27:41Z</dcterms:modified>
</cp:coreProperties>
</file>