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56" r:id="rId3"/>
    <p:sldId id="258" r:id="rId4"/>
    <p:sldId id="259" r:id="rId5"/>
    <p:sldId id="261" r:id="rId6"/>
    <p:sldId id="257"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10" autoAdjust="0"/>
  </p:normalViewPr>
  <p:slideViewPr>
    <p:cSldViewPr>
      <p:cViewPr>
        <p:scale>
          <a:sx n="110" d="100"/>
          <a:sy n="110" d="100"/>
        </p:scale>
        <p:origin x="-19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BB5B0-B0E6-49AB-B0A9-B00BACBD5F75}"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07B62-9C64-4E7A-9C27-5DE01E912A03}" type="slidenum">
              <a:rPr lang="en-US" smtClean="0"/>
              <a:t>‹#›</a:t>
            </a:fld>
            <a:endParaRPr lang="en-US"/>
          </a:p>
        </p:txBody>
      </p:sp>
    </p:spTree>
    <p:extLst>
      <p:ext uri="{BB962C8B-B14F-4D97-AF65-F5344CB8AC3E}">
        <p14:creationId xmlns:p14="http://schemas.microsoft.com/office/powerpoint/2010/main" val="327181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2.1</a:t>
            </a:r>
            <a:endParaRPr lang="en-US" dirty="0"/>
          </a:p>
        </p:txBody>
      </p:sp>
      <p:sp>
        <p:nvSpPr>
          <p:cNvPr id="4" name="Slide Number Placeholder 3"/>
          <p:cNvSpPr>
            <a:spLocks noGrp="1"/>
          </p:cNvSpPr>
          <p:nvPr>
            <p:ph type="sldNum" sz="quarter" idx="10"/>
          </p:nvPr>
        </p:nvSpPr>
        <p:spPr/>
        <p:txBody>
          <a:bodyPr/>
          <a:lstStyle/>
          <a:p>
            <a:fld id="{A8707B62-9C64-4E7A-9C27-5DE01E912A03}" type="slidenum">
              <a:rPr lang="en-US" smtClean="0"/>
              <a:t>1</a:t>
            </a:fld>
            <a:endParaRPr lang="en-US"/>
          </a:p>
        </p:txBody>
      </p:sp>
    </p:spTree>
    <p:extLst>
      <p:ext uri="{BB962C8B-B14F-4D97-AF65-F5344CB8AC3E}">
        <p14:creationId xmlns:p14="http://schemas.microsoft.com/office/powerpoint/2010/main" val="116869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2.2</a:t>
            </a:r>
            <a:endParaRPr lang="en-US" dirty="0"/>
          </a:p>
        </p:txBody>
      </p:sp>
      <p:sp>
        <p:nvSpPr>
          <p:cNvPr id="4" name="Slide Number Placeholder 3"/>
          <p:cNvSpPr>
            <a:spLocks noGrp="1"/>
          </p:cNvSpPr>
          <p:nvPr>
            <p:ph type="sldNum" sz="quarter" idx="10"/>
          </p:nvPr>
        </p:nvSpPr>
        <p:spPr/>
        <p:txBody>
          <a:bodyPr/>
          <a:lstStyle/>
          <a:p>
            <a:fld id="{A8707B62-9C64-4E7A-9C27-5DE01E912A03}" type="slidenum">
              <a:rPr lang="en-US" smtClean="0"/>
              <a:t>2</a:t>
            </a:fld>
            <a:endParaRPr lang="en-US"/>
          </a:p>
        </p:txBody>
      </p:sp>
    </p:spTree>
    <p:extLst>
      <p:ext uri="{BB962C8B-B14F-4D97-AF65-F5344CB8AC3E}">
        <p14:creationId xmlns:p14="http://schemas.microsoft.com/office/powerpoint/2010/main" val="106028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2.3</a:t>
            </a:r>
            <a:endParaRPr lang="en-US" dirty="0"/>
          </a:p>
        </p:txBody>
      </p:sp>
      <p:sp>
        <p:nvSpPr>
          <p:cNvPr id="4" name="Slide Number Placeholder 3"/>
          <p:cNvSpPr>
            <a:spLocks noGrp="1"/>
          </p:cNvSpPr>
          <p:nvPr>
            <p:ph type="sldNum" sz="quarter" idx="10"/>
          </p:nvPr>
        </p:nvSpPr>
        <p:spPr/>
        <p:txBody>
          <a:bodyPr/>
          <a:lstStyle/>
          <a:p>
            <a:fld id="{A8707B62-9C64-4E7A-9C27-5DE01E912A03}" type="slidenum">
              <a:rPr lang="en-US" smtClean="0"/>
              <a:t>3</a:t>
            </a:fld>
            <a:endParaRPr lang="en-US"/>
          </a:p>
        </p:txBody>
      </p:sp>
    </p:spTree>
    <p:extLst>
      <p:ext uri="{BB962C8B-B14F-4D97-AF65-F5344CB8AC3E}">
        <p14:creationId xmlns:p14="http://schemas.microsoft.com/office/powerpoint/2010/main" val="93085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2.4</a:t>
            </a:r>
            <a:endParaRPr lang="en-US" dirty="0"/>
          </a:p>
        </p:txBody>
      </p:sp>
      <p:sp>
        <p:nvSpPr>
          <p:cNvPr id="4" name="Slide Number Placeholder 3"/>
          <p:cNvSpPr>
            <a:spLocks noGrp="1"/>
          </p:cNvSpPr>
          <p:nvPr>
            <p:ph type="sldNum" sz="quarter" idx="10"/>
          </p:nvPr>
        </p:nvSpPr>
        <p:spPr/>
        <p:txBody>
          <a:bodyPr/>
          <a:lstStyle/>
          <a:p>
            <a:fld id="{A8707B62-9C64-4E7A-9C27-5DE01E912A03}" type="slidenum">
              <a:rPr lang="en-US" smtClean="0"/>
              <a:t>4</a:t>
            </a:fld>
            <a:endParaRPr lang="en-US"/>
          </a:p>
        </p:txBody>
      </p:sp>
    </p:spTree>
    <p:extLst>
      <p:ext uri="{BB962C8B-B14F-4D97-AF65-F5344CB8AC3E}">
        <p14:creationId xmlns:p14="http://schemas.microsoft.com/office/powerpoint/2010/main" val="16883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a:t>
            </a:r>
            <a:endParaRPr lang="en-US" dirty="0"/>
          </a:p>
        </p:txBody>
      </p:sp>
      <p:sp>
        <p:nvSpPr>
          <p:cNvPr id="4" name="Slide Number Placeholder 3"/>
          <p:cNvSpPr>
            <a:spLocks noGrp="1"/>
          </p:cNvSpPr>
          <p:nvPr>
            <p:ph type="sldNum" sz="quarter" idx="10"/>
          </p:nvPr>
        </p:nvSpPr>
        <p:spPr/>
        <p:txBody>
          <a:bodyPr/>
          <a:lstStyle/>
          <a:p>
            <a:fld id="{A8707B62-9C64-4E7A-9C27-5DE01E912A03}" type="slidenum">
              <a:rPr lang="en-US" smtClean="0"/>
              <a:t>5</a:t>
            </a:fld>
            <a:endParaRPr lang="en-US"/>
          </a:p>
        </p:txBody>
      </p:sp>
    </p:spTree>
    <p:extLst>
      <p:ext uri="{BB962C8B-B14F-4D97-AF65-F5344CB8AC3E}">
        <p14:creationId xmlns:p14="http://schemas.microsoft.com/office/powerpoint/2010/main" val="356643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2.6</a:t>
            </a:r>
            <a:endParaRPr lang="en-US" dirty="0"/>
          </a:p>
        </p:txBody>
      </p:sp>
      <p:sp>
        <p:nvSpPr>
          <p:cNvPr id="4" name="Slide Number Placeholder 3"/>
          <p:cNvSpPr>
            <a:spLocks noGrp="1"/>
          </p:cNvSpPr>
          <p:nvPr>
            <p:ph type="sldNum" sz="quarter" idx="10"/>
          </p:nvPr>
        </p:nvSpPr>
        <p:spPr/>
        <p:txBody>
          <a:bodyPr/>
          <a:lstStyle/>
          <a:p>
            <a:fld id="{A8707B62-9C64-4E7A-9C27-5DE01E912A03}" type="slidenum">
              <a:rPr lang="en-US" smtClean="0"/>
              <a:t>6</a:t>
            </a:fld>
            <a:endParaRPr lang="en-US"/>
          </a:p>
        </p:txBody>
      </p:sp>
    </p:spTree>
    <p:extLst>
      <p:ext uri="{BB962C8B-B14F-4D97-AF65-F5344CB8AC3E}">
        <p14:creationId xmlns:p14="http://schemas.microsoft.com/office/powerpoint/2010/main" val="137827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2.7</a:t>
            </a:r>
            <a:endParaRPr lang="en-US" dirty="0"/>
          </a:p>
        </p:txBody>
      </p:sp>
      <p:sp>
        <p:nvSpPr>
          <p:cNvPr id="4" name="Slide Number Placeholder 3"/>
          <p:cNvSpPr>
            <a:spLocks noGrp="1"/>
          </p:cNvSpPr>
          <p:nvPr>
            <p:ph type="sldNum" sz="quarter" idx="10"/>
          </p:nvPr>
        </p:nvSpPr>
        <p:spPr/>
        <p:txBody>
          <a:bodyPr/>
          <a:lstStyle/>
          <a:p>
            <a:fld id="{A8707B62-9C64-4E7A-9C27-5DE01E912A03}" type="slidenum">
              <a:rPr lang="en-US" smtClean="0"/>
              <a:t>7</a:t>
            </a:fld>
            <a:endParaRPr lang="en-US"/>
          </a:p>
        </p:txBody>
      </p:sp>
    </p:spTree>
    <p:extLst>
      <p:ext uri="{BB962C8B-B14F-4D97-AF65-F5344CB8AC3E}">
        <p14:creationId xmlns:p14="http://schemas.microsoft.com/office/powerpoint/2010/main" val="269484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C5575E-FF6B-4E5D-B3E3-F79BC637705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176041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5575E-FF6B-4E5D-B3E3-F79BC637705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16361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5575E-FF6B-4E5D-B3E3-F79BC637705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157341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5575E-FF6B-4E5D-B3E3-F79BC637705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360063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575E-FF6B-4E5D-B3E3-F79BC6377050}"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263188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C5575E-FF6B-4E5D-B3E3-F79BC637705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180030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5575E-FF6B-4E5D-B3E3-F79BC6377050}"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15446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5575E-FF6B-4E5D-B3E3-F79BC6377050}"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306855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575E-FF6B-4E5D-B3E3-F79BC6377050}"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208782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575E-FF6B-4E5D-B3E3-F79BC637705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329885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575E-FF6B-4E5D-B3E3-F79BC6377050}"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CA269-7941-48C0-B17E-830972CE7F4B}" type="slidenum">
              <a:rPr lang="en-US" smtClean="0"/>
              <a:t>‹#›</a:t>
            </a:fld>
            <a:endParaRPr lang="en-US"/>
          </a:p>
        </p:txBody>
      </p:sp>
    </p:spTree>
    <p:extLst>
      <p:ext uri="{BB962C8B-B14F-4D97-AF65-F5344CB8AC3E}">
        <p14:creationId xmlns:p14="http://schemas.microsoft.com/office/powerpoint/2010/main" val="246113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5575E-FF6B-4E5D-B3E3-F79BC6377050}"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CA269-7941-48C0-B17E-830972CE7F4B}" type="slidenum">
              <a:rPr lang="en-US" smtClean="0"/>
              <a:t>‹#›</a:t>
            </a:fld>
            <a:endParaRPr lang="en-US"/>
          </a:p>
        </p:txBody>
      </p:sp>
    </p:spTree>
    <p:extLst>
      <p:ext uri="{BB962C8B-B14F-4D97-AF65-F5344CB8AC3E}">
        <p14:creationId xmlns:p14="http://schemas.microsoft.com/office/powerpoint/2010/main" val="69292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85800"/>
            <a:ext cx="5486400" cy="4321192"/>
          </a:xfrm>
          <a:prstGeom prst="rect">
            <a:avLst/>
          </a:prstGeom>
        </p:spPr>
      </p:pic>
      <p:sp>
        <p:nvSpPr>
          <p:cNvPr id="5" name="TextBox 4"/>
          <p:cNvSpPr txBox="1"/>
          <p:nvPr/>
        </p:nvSpPr>
        <p:spPr>
          <a:xfrm>
            <a:off x="914400" y="5144869"/>
            <a:ext cx="7315200" cy="769441"/>
          </a:xfrm>
          <a:prstGeom prst="rect">
            <a:avLst/>
          </a:prstGeom>
          <a:noFill/>
        </p:spPr>
        <p:txBody>
          <a:bodyPr wrap="square" rtlCol="0">
            <a:spAutoFit/>
          </a:bodyPr>
          <a:lstStyle/>
          <a:p>
            <a:pPr indent="-274320"/>
            <a:r>
              <a:rPr lang="en-US" sz="1100" dirty="0"/>
              <a:t>Figure 2.1. Grain yields at KBS LTER under No-till, Reduced Input, and Biologically Based management relative to Conventional management (dotted horizontal line) over the 23 year period of 1989–2012. Absolute yields </a:t>
            </a:r>
            <a:r>
              <a:rPr lang="en-US" sz="1100" dirty="0" smtClean="0"/>
              <a:t>for Conventional </a:t>
            </a:r>
            <a:r>
              <a:rPr lang="en-US" sz="1100" dirty="0"/>
              <a:t>management are similar to county and U.S. national average </a:t>
            </a:r>
            <a:r>
              <a:rPr lang="en-US" sz="1100" dirty="0" smtClean="0"/>
              <a:t>yields. Error </a:t>
            </a:r>
            <a:r>
              <a:rPr lang="en-US" sz="1100" dirty="0"/>
              <a:t>bars represent the standard error. Redrawn from Robertson et al. (2014).</a:t>
            </a:r>
          </a:p>
        </p:txBody>
      </p:sp>
      <p:sp>
        <p:nvSpPr>
          <p:cNvPr id="6" name="TextBox 5"/>
          <p:cNvSpPr txBox="1"/>
          <p:nvPr/>
        </p:nvSpPr>
        <p:spPr>
          <a:xfrm>
            <a:off x="0" y="6257836"/>
            <a:ext cx="8839200" cy="600164"/>
          </a:xfrm>
          <a:prstGeom prst="rect">
            <a:avLst/>
          </a:prstGeom>
          <a:noFill/>
        </p:spPr>
        <p:txBody>
          <a:bodyPr wrap="square" rtlCol="0">
            <a:spAutoFit/>
          </a:bodyPr>
          <a:lstStyle/>
          <a:p>
            <a:pPr indent="-274320"/>
            <a:r>
              <a:rPr lang="en-US" sz="1100" dirty="0"/>
              <a:t>Robertson, G. P., K. L. Gross, S. K. Hamilton, D. A. Landis, T. M. Schmidt, S. S. </a:t>
            </a:r>
            <a:r>
              <a:rPr lang="en-US" sz="1100" dirty="0" err="1"/>
              <a:t>Snapp</a:t>
            </a:r>
            <a:r>
              <a:rPr lang="en-US" sz="1100" dirty="0"/>
              <a:t>, and S. M. Swinton. 2015. Farming for ecosystem services: an ecological approach to production agriculture. Pages 33-53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Tree>
    <p:extLst>
      <p:ext uri="{BB962C8B-B14F-4D97-AF65-F5344CB8AC3E}">
        <p14:creationId xmlns:p14="http://schemas.microsoft.com/office/powerpoint/2010/main" val="182796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600200"/>
            <a:ext cx="7086841" cy="3200400"/>
          </a:xfrm>
          <a:prstGeom prst="rect">
            <a:avLst/>
          </a:prstGeom>
        </p:spPr>
      </p:pic>
      <p:sp>
        <p:nvSpPr>
          <p:cNvPr id="3" name="TextBox 2"/>
          <p:cNvSpPr txBox="1"/>
          <p:nvPr/>
        </p:nvSpPr>
        <p:spPr>
          <a:xfrm>
            <a:off x="0" y="6257836"/>
            <a:ext cx="8839200" cy="600164"/>
          </a:xfrm>
          <a:prstGeom prst="rect">
            <a:avLst/>
          </a:prstGeom>
          <a:noFill/>
        </p:spPr>
        <p:txBody>
          <a:bodyPr wrap="square" rtlCol="0">
            <a:spAutoFit/>
          </a:bodyPr>
          <a:lstStyle/>
          <a:p>
            <a:pPr indent="-274320"/>
            <a:r>
              <a:rPr lang="en-US" sz="1100" dirty="0"/>
              <a:t>Robertson, G. P., K. L. Gross, S. K. Hamilton, D. A. Landis, T. M. Schmidt, S. S. </a:t>
            </a:r>
            <a:r>
              <a:rPr lang="en-US" sz="1100" dirty="0" err="1"/>
              <a:t>Snapp</a:t>
            </a:r>
            <a:r>
              <a:rPr lang="en-US" sz="1100" dirty="0"/>
              <a:t>, and S. M. Swinton. 2015. Farming for ecosystem services: an ecological approach to production agriculture. Pages 33-53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
        <p:nvSpPr>
          <p:cNvPr id="4" name="TextBox 3"/>
          <p:cNvSpPr txBox="1"/>
          <p:nvPr/>
        </p:nvSpPr>
        <p:spPr>
          <a:xfrm>
            <a:off x="914400" y="5144869"/>
            <a:ext cx="7315200" cy="600164"/>
          </a:xfrm>
          <a:prstGeom prst="rect">
            <a:avLst/>
          </a:prstGeom>
          <a:noFill/>
        </p:spPr>
        <p:txBody>
          <a:bodyPr wrap="square" rtlCol="0">
            <a:spAutoFit/>
          </a:bodyPr>
          <a:lstStyle/>
          <a:p>
            <a:pPr indent="-274320"/>
            <a:r>
              <a:rPr lang="en-US" sz="1100" dirty="0"/>
              <a:t>Figure 2.2. Biocontrol services from </a:t>
            </a:r>
            <a:r>
              <a:rPr lang="en-US" sz="1100" dirty="0" err="1"/>
              <a:t>coccinellids</a:t>
            </a:r>
            <a:r>
              <a:rPr lang="en-US" sz="1100" dirty="0"/>
              <a:t> as a function of landscape diversity (A) and the dominance of corn within 1.5 km of soybean fields (B). Panel (A) is redrawn from Gardiner et al. (2009) with permission from the Ecological Society of America</a:t>
            </a:r>
            <a:r>
              <a:rPr lang="en-US" sz="1100" dirty="0" smtClean="0"/>
              <a:t>; permission </a:t>
            </a:r>
            <a:r>
              <a:rPr lang="en-US" sz="1100" dirty="0"/>
              <a:t>conveyed through Copyright Clearance Center, Inc. Panel (B) is redrawn from Landis et al. (2008).</a:t>
            </a:r>
          </a:p>
        </p:txBody>
      </p:sp>
    </p:spTree>
    <p:extLst>
      <p:ext uri="{BB962C8B-B14F-4D97-AF65-F5344CB8AC3E}">
        <p14:creationId xmlns:p14="http://schemas.microsoft.com/office/powerpoint/2010/main" val="1135298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990600"/>
            <a:ext cx="6400800" cy="4020312"/>
          </a:xfrm>
          <a:prstGeom prst="rect">
            <a:avLst/>
          </a:prstGeom>
        </p:spPr>
      </p:pic>
      <p:sp>
        <p:nvSpPr>
          <p:cNvPr id="5" name="TextBox 4"/>
          <p:cNvSpPr txBox="1"/>
          <p:nvPr/>
        </p:nvSpPr>
        <p:spPr>
          <a:xfrm>
            <a:off x="914400" y="5144869"/>
            <a:ext cx="7315200" cy="430887"/>
          </a:xfrm>
          <a:prstGeom prst="rect">
            <a:avLst/>
          </a:prstGeom>
          <a:noFill/>
        </p:spPr>
        <p:txBody>
          <a:bodyPr wrap="square" rtlCol="0">
            <a:spAutoFit/>
          </a:bodyPr>
          <a:lstStyle/>
          <a:p>
            <a:pPr indent="-274320"/>
            <a:r>
              <a:rPr lang="en-US" sz="1100" dirty="0"/>
              <a:t>Figure 2.3. Annual nitrate leaching losses and cumulative drainage (inset) from KBS LTER cropping and successional systems between 1995 </a:t>
            </a:r>
            <a:r>
              <a:rPr lang="en-US" sz="1100" dirty="0" smtClean="0"/>
              <a:t>and 2006</a:t>
            </a:r>
            <a:r>
              <a:rPr lang="en-US" sz="1100" dirty="0"/>
              <a:t>. Modified from </a:t>
            </a:r>
            <a:r>
              <a:rPr lang="en-US" sz="1100" dirty="0" err="1"/>
              <a:t>Syswerda</a:t>
            </a:r>
            <a:r>
              <a:rPr lang="en-US" sz="1100" dirty="0"/>
              <a:t> et al. (2012).</a:t>
            </a:r>
          </a:p>
        </p:txBody>
      </p:sp>
      <p:sp>
        <p:nvSpPr>
          <p:cNvPr id="6" name="TextBox 5"/>
          <p:cNvSpPr txBox="1"/>
          <p:nvPr/>
        </p:nvSpPr>
        <p:spPr>
          <a:xfrm>
            <a:off x="0" y="6257836"/>
            <a:ext cx="8839200" cy="600164"/>
          </a:xfrm>
          <a:prstGeom prst="rect">
            <a:avLst/>
          </a:prstGeom>
          <a:noFill/>
        </p:spPr>
        <p:txBody>
          <a:bodyPr wrap="square" rtlCol="0">
            <a:spAutoFit/>
          </a:bodyPr>
          <a:lstStyle/>
          <a:p>
            <a:pPr indent="-274320"/>
            <a:r>
              <a:rPr lang="en-US" sz="1100" dirty="0"/>
              <a:t>Robertson, G. P., K. L. Gross, S. K. Hamilton, D. A. Landis, T. M. Schmidt, S. S. </a:t>
            </a:r>
            <a:r>
              <a:rPr lang="en-US" sz="1100" dirty="0" err="1"/>
              <a:t>Snapp</a:t>
            </a:r>
            <a:r>
              <a:rPr lang="en-US" sz="1100" dirty="0"/>
              <a:t>, and S. M. Swinton. 2015. Farming for ecosystem services: an ecological approach to production agriculture. Pages 33-53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Tree>
    <p:extLst>
      <p:ext uri="{BB962C8B-B14F-4D97-AF65-F5344CB8AC3E}">
        <p14:creationId xmlns:p14="http://schemas.microsoft.com/office/powerpoint/2010/main" val="4081277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914400"/>
            <a:ext cx="6400800" cy="4014216"/>
          </a:xfrm>
          <a:prstGeom prst="rect">
            <a:avLst/>
          </a:prstGeom>
        </p:spPr>
      </p:pic>
      <p:sp>
        <p:nvSpPr>
          <p:cNvPr id="5" name="TextBox 4"/>
          <p:cNvSpPr txBox="1"/>
          <p:nvPr/>
        </p:nvSpPr>
        <p:spPr>
          <a:xfrm>
            <a:off x="914400" y="5144869"/>
            <a:ext cx="7315200" cy="430887"/>
          </a:xfrm>
          <a:prstGeom prst="rect">
            <a:avLst/>
          </a:prstGeom>
          <a:noFill/>
        </p:spPr>
        <p:txBody>
          <a:bodyPr wrap="square" rtlCol="0">
            <a:spAutoFit/>
          </a:bodyPr>
          <a:lstStyle/>
          <a:p>
            <a:pPr indent="-274320"/>
            <a:r>
              <a:rPr lang="en-US" sz="1100" dirty="0"/>
              <a:t>Figure 2.4. Net global warming impact (GWI) of cropped and unmanaged KBS LTER ecosystems. Annual crops include corn-soybean-wheat rotations</a:t>
            </a:r>
            <a:r>
              <a:rPr lang="en-US" sz="1100" dirty="0" smtClean="0"/>
              <a:t>. Redrawn </a:t>
            </a:r>
            <a:r>
              <a:rPr lang="en-US" sz="1100" dirty="0"/>
              <a:t>from Robertson et al. (2014).</a:t>
            </a:r>
          </a:p>
        </p:txBody>
      </p:sp>
      <p:sp>
        <p:nvSpPr>
          <p:cNvPr id="6" name="TextBox 5"/>
          <p:cNvSpPr txBox="1"/>
          <p:nvPr/>
        </p:nvSpPr>
        <p:spPr>
          <a:xfrm>
            <a:off x="0" y="6257836"/>
            <a:ext cx="8839200" cy="600164"/>
          </a:xfrm>
          <a:prstGeom prst="rect">
            <a:avLst/>
          </a:prstGeom>
          <a:noFill/>
        </p:spPr>
        <p:txBody>
          <a:bodyPr wrap="square" rtlCol="0">
            <a:spAutoFit/>
          </a:bodyPr>
          <a:lstStyle/>
          <a:p>
            <a:pPr indent="-274320"/>
            <a:r>
              <a:rPr lang="en-US" sz="1100" dirty="0"/>
              <a:t>Robertson, G. P., K. L. Gross, S. K. Hamilton, D. A. Landis, T. M. Schmidt, S. S. </a:t>
            </a:r>
            <a:r>
              <a:rPr lang="en-US" sz="1100" dirty="0" err="1"/>
              <a:t>Snapp</a:t>
            </a:r>
            <a:r>
              <a:rPr lang="en-US" sz="1100" dirty="0"/>
              <a:t>, and S. M. Swinton. 2015. Farming for ecosystem services: an ecological approach to production agriculture. Pages 33-53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Tree>
    <p:extLst>
      <p:ext uri="{BB962C8B-B14F-4D97-AF65-F5344CB8AC3E}">
        <p14:creationId xmlns:p14="http://schemas.microsoft.com/office/powerpoint/2010/main" val="1391156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33400"/>
            <a:ext cx="5486400" cy="4555972"/>
          </a:xfrm>
          <a:prstGeom prst="rect">
            <a:avLst/>
          </a:prstGeom>
        </p:spPr>
      </p:pic>
      <p:sp>
        <p:nvSpPr>
          <p:cNvPr id="4" name="TextBox 3"/>
          <p:cNvSpPr txBox="1"/>
          <p:nvPr/>
        </p:nvSpPr>
        <p:spPr>
          <a:xfrm>
            <a:off x="914400" y="5144869"/>
            <a:ext cx="7315200" cy="600164"/>
          </a:xfrm>
          <a:prstGeom prst="rect">
            <a:avLst/>
          </a:prstGeom>
          <a:noFill/>
        </p:spPr>
        <p:txBody>
          <a:bodyPr wrap="square" rtlCol="0">
            <a:spAutoFit/>
          </a:bodyPr>
          <a:lstStyle/>
          <a:p>
            <a:pPr indent="-274320"/>
            <a:r>
              <a:rPr lang="en-US" sz="1100" dirty="0"/>
              <a:t>Figure 2.5. The increase in soil </a:t>
            </a:r>
            <a:r>
              <a:rPr lang="en-US" sz="1100" dirty="0" err="1"/>
              <a:t>methanotroph</a:t>
            </a:r>
            <a:r>
              <a:rPr lang="en-US" sz="1100" dirty="0"/>
              <a:t> diversity (open symbols) and atmospheric methane consumption (closed symbols) in ecological succession from row-crop fields (Ag, </a:t>
            </a:r>
            <a:r>
              <a:rPr lang="en-US" sz="1100" dirty="0" smtClean="0"/>
              <a:t>green) </a:t>
            </a:r>
            <a:r>
              <a:rPr lang="en-US" sz="1100" dirty="0"/>
              <a:t>through early </a:t>
            </a:r>
            <a:r>
              <a:rPr lang="en-US" sz="1100" dirty="0" smtClean="0"/>
              <a:t>(yellow) </a:t>
            </a:r>
            <a:r>
              <a:rPr lang="en-US" sz="1100" dirty="0"/>
              <a:t>and mid-successional </a:t>
            </a:r>
            <a:r>
              <a:rPr lang="en-US" sz="1100" dirty="0" smtClean="0"/>
              <a:t>(blue) </a:t>
            </a:r>
            <a:r>
              <a:rPr lang="en-US" sz="1100" dirty="0"/>
              <a:t>fields to mature forest </a:t>
            </a:r>
            <a:r>
              <a:rPr lang="en-US" sz="1100" dirty="0" smtClean="0"/>
              <a:t>(orange) </a:t>
            </a:r>
            <a:r>
              <a:rPr lang="en-US" sz="1100" dirty="0"/>
              <a:t>at KBS LTER. </a:t>
            </a:r>
            <a:r>
              <a:rPr lang="en-US" sz="1100" dirty="0" smtClean="0"/>
              <a:t>Redrawn from </a:t>
            </a:r>
            <a:r>
              <a:rPr lang="en-US" sz="1100" dirty="0"/>
              <a:t>Levine et al. (2011).</a:t>
            </a:r>
          </a:p>
        </p:txBody>
      </p:sp>
      <p:sp>
        <p:nvSpPr>
          <p:cNvPr id="5" name="TextBox 4"/>
          <p:cNvSpPr txBox="1"/>
          <p:nvPr/>
        </p:nvSpPr>
        <p:spPr>
          <a:xfrm>
            <a:off x="0" y="6257836"/>
            <a:ext cx="8839200" cy="600164"/>
          </a:xfrm>
          <a:prstGeom prst="rect">
            <a:avLst/>
          </a:prstGeom>
          <a:noFill/>
        </p:spPr>
        <p:txBody>
          <a:bodyPr wrap="square" rtlCol="0">
            <a:spAutoFit/>
          </a:bodyPr>
          <a:lstStyle/>
          <a:p>
            <a:pPr indent="-274320"/>
            <a:r>
              <a:rPr lang="en-US" sz="1100" dirty="0"/>
              <a:t>Robertson, G. P., K. L. Gross, S. K. Hamilton, D. A. Landis, T. M. Schmidt, S. S. </a:t>
            </a:r>
            <a:r>
              <a:rPr lang="en-US" sz="1100" dirty="0" err="1"/>
              <a:t>Snapp</a:t>
            </a:r>
            <a:r>
              <a:rPr lang="en-US" sz="1100" dirty="0"/>
              <a:t>, and S. M. Swinton. 2015. Farming for ecosystem services: an ecological approach to production agriculture. Pages 33-53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Tree>
    <p:extLst>
      <p:ext uri="{BB962C8B-B14F-4D97-AF65-F5344CB8AC3E}">
        <p14:creationId xmlns:p14="http://schemas.microsoft.com/office/powerpoint/2010/main" val="388893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104248"/>
            <a:ext cx="5486400" cy="3772552"/>
          </a:xfrm>
          <a:prstGeom prst="rect">
            <a:avLst/>
          </a:prstGeom>
        </p:spPr>
      </p:pic>
      <p:sp>
        <p:nvSpPr>
          <p:cNvPr id="4" name="TextBox 3"/>
          <p:cNvSpPr txBox="1"/>
          <p:nvPr/>
        </p:nvSpPr>
        <p:spPr>
          <a:xfrm>
            <a:off x="914400" y="5144869"/>
            <a:ext cx="7315200" cy="600164"/>
          </a:xfrm>
          <a:prstGeom prst="rect">
            <a:avLst/>
          </a:prstGeom>
          <a:noFill/>
        </p:spPr>
        <p:txBody>
          <a:bodyPr wrap="square" rtlCol="0">
            <a:spAutoFit/>
          </a:bodyPr>
          <a:lstStyle/>
          <a:p>
            <a:pPr indent="-274320"/>
            <a:r>
              <a:rPr lang="en-US" sz="1100" dirty="0"/>
              <a:t>Figure 2.6. Seasonal variation in soil moisture in Conventional and No-till systems during the 2012 soybean growing season. The 6-week drought began after a June 3 rainfall (R on figure). Error bars denote the standard error (n = 6). Redrawn from Robertson et al. (2014).</a:t>
            </a:r>
          </a:p>
        </p:txBody>
      </p:sp>
      <p:sp>
        <p:nvSpPr>
          <p:cNvPr id="5" name="TextBox 4"/>
          <p:cNvSpPr txBox="1"/>
          <p:nvPr/>
        </p:nvSpPr>
        <p:spPr>
          <a:xfrm>
            <a:off x="0" y="6257836"/>
            <a:ext cx="8839200" cy="600164"/>
          </a:xfrm>
          <a:prstGeom prst="rect">
            <a:avLst/>
          </a:prstGeom>
          <a:noFill/>
        </p:spPr>
        <p:txBody>
          <a:bodyPr wrap="square" rtlCol="0">
            <a:spAutoFit/>
          </a:bodyPr>
          <a:lstStyle/>
          <a:p>
            <a:pPr indent="-274320"/>
            <a:r>
              <a:rPr lang="en-US" sz="1100" dirty="0"/>
              <a:t>Robertson, G. P., K. L. Gross, S. K. Hamilton, D. A. Landis, T. M. Schmidt, S. S. </a:t>
            </a:r>
            <a:r>
              <a:rPr lang="en-US" sz="1100" dirty="0" err="1"/>
              <a:t>Snapp</a:t>
            </a:r>
            <a:r>
              <a:rPr lang="en-US" sz="1100" dirty="0"/>
              <a:t>, and S. M. Swinton. 2015. Farming for ecosystem services: an ecological approach to production agriculture. Pages 33-53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Tree>
    <p:extLst>
      <p:ext uri="{BB962C8B-B14F-4D97-AF65-F5344CB8AC3E}">
        <p14:creationId xmlns:p14="http://schemas.microsoft.com/office/powerpoint/2010/main" val="61965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0" y="1143000"/>
            <a:ext cx="5760720" cy="3582619"/>
          </a:xfrm>
          <a:prstGeom prst="rect">
            <a:avLst/>
          </a:prstGeom>
        </p:spPr>
      </p:pic>
      <p:sp>
        <p:nvSpPr>
          <p:cNvPr id="4" name="TextBox 3"/>
          <p:cNvSpPr txBox="1"/>
          <p:nvPr/>
        </p:nvSpPr>
        <p:spPr>
          <a:xfrm>
            <a:off x="914400" y="5131713"/>
            <a:ext cx="7315200" cy="430887"/>
          </a:xfrm>
          <a:prstGeom prst="rect">
            <a:avLst/>
          </a:prstGeom>
          <a:noFill/>
        </p:spPr>
        <p:txBody>
          <a:bodyPr wrap="square" rtlCol="0">
            <a:spAutoFit/>
          </a:bodyPr>
          <a:lstStyle/>
          <a:p>
            <a:pPr indent="-274320"/>
            <a:r>
              <a:rPr lang="en-US" sz="1100" dirty="0"/>
              <a:t>Figure 2.7. The relative importance to Michigan farmers and to society (as ranked </a:t>
            </a:r>
            <a:r>
              <a:rPr lang="en-US" sz="1100" dirty="0" smtClean="0"/>
              <a:t>by </a:t>
            </a:r>
            <a:r>
              <a:rPr lang="en-US" sz="1100" dirty="0"/>
              <a:t>the farmers) of various environmental benefits potentially provided by agriculture. Redrawn from Robertson et al. (2014).</a:t>
            </a:r>
          </a:p>
        </p:txBody>
      </p:sp>
      <p:sp>
        <p:nvSpPr>
          <p:cNvPr id="5" name="TextBox 4"/>
          <p:cNvSpPr txBox="1"/>
          <p:nvPr/>
        </p:nvSpPr>
        <p:spPr>
          <a:xfrm>
            <a:off x="0" y="6257836"/>
            <a:ext cx="8839200" cy="600164"/>
          </a:xfrm>
          <a:prstGeom prst="rect">
            <a:avLst/>
          </a:prstGeom>
          <a:noFill/>
        </p:spPr>
        <p:txBody>
          <a:bodyPr wrap="square" rtlCol="0">
            <a:spAutoFit/>
          </a:bodyPr>
          <a:lstStyle/>
          <a:p>
            <a:pPr indent="-274320"/>
            <a:r>
              <a:rPr lang="en-US" sz="1100" dirty="0"/>
              <a:t>Robertson, G. P., K. L. Gross, S. K. Hamilton, D. A. Landis, T. M. Schmidt, S. S. </a:t>
            </a:r>
            <a:r>
              <a:rPr lang="en-US" sz="1100" dirty="0" err="1"/>
              <a:t>Snapp</a:t>
            </a:r>
            <a:r>
              <a:rPr lang="en-US" sz="1100" dirty="0"/>
              <a:t>, and S. M. Swinton. 2015. Farming for ecosystem services: an ecological approach to production agriculture. Pages 33-53 </a:t>
            </a:r>
            <a:r>
              <a:rPr lang="en-US" sz="1100" i="1" dirty="0"/>
              <a:t>in</a:t>
            </a:r>
            <a:r>
              <a:rPr lang="en-US" sz="1100" dirty="0"/>
              <a:t> S. K. Hamilton, J. E. Doll, and G. P. Robertson, editors. The ecology of agricultural landscapes: long-term research on the path to sustainability. Oxford University Press, New York, New York, USA</a:t>
            </a:r>
            <a:r>
              <a:rPr lang="en-US" sz="1100" dirty="0" smtClean="0"/>
              <a:t>.</a:t>
            </a:r>
            <a:endParaRPr lang="en-US" sz="1100" dirty="0"/>
          </a:p>
        </p:txBody>
      </p:sp>
    </p:spTree>
    <p:extLst>
      <p:ext uri="{BB962C8B-B14F-4D97-AF65-F5344CB8AC3E}">
        <p14:creationId xmlns:p14="http://schemas.microsoft.com/office/powerpoint/2010/main" val="3858273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1133</Words>
  <Application>Microsoft Office PowerPoint</Application>
  <PresentationFormat>On-screen Show (4:3)</PresentationFormat>
  <Paragraphs>28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 CANR/MSUE/MAES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dc:creator>
  <cp:lastModifiedBy>JLS</cp:lastModifiedBy>
  <cp:revision>8</cp:revision>
  <dcterms:created xsi:type="dcterms:W3CDTF">2014-11-21T21:22:26Z</dcterms:created>
  <dcterms:modified xsi:type="dcterms:W3CDTF">2015-01-16T20:05:37Z</dcterms:modified>
</cp:coreProperties>
</file>