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7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C5627-59E2-4CCB-945B-193BA28E32B2}"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A43BD-EDC7-4E96-AF8E-6E0A438CB3A4}" type="slidenum">
              <a:rPr lang="en-US" smtClean="0"/>
              <a:t>‹#›</a:t>
            </a:fld>
            <a:endParaRPr lang="en-US"/>
          </a:p>
        </p:txBody>
      </p:sp>
    </p:spTree>
    <p:extLst>
      <p:ext uri="{BB962C8B-B14F-4D97-AF65-F5344CB8AC3E}">
        <p14:creationId xmlns:p14="http://schemas.microsoft.com/office/powerpoint/2010/main" val="163843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a:t>
            </a:r>
            <a:r>
              <a:rPr lang="en-US" baseline="0" dirty="0" smtClean="0"/>
              <a:t>e 3.1</a:t>
            </a:r>
            <a:endParaRPr lang="en-US" dirty="0"/>
          </a:p>
        </p:txBody>
      </p:sp>
      <p:sp>
        <p:nvSpPr>
          <p:cNvPr id="4" name="Slide Number Placeholder 3"/>
          <p:cNvSpPr>
            <a:spLocks noGrp="1"/>
          </p:cNvSpPr>
          <p:nvPr>
            <p:ph type="sldNum" sz="quarter" idx="10"/>
          </p:nvPr>
        </p:nvSpPr>
        <p:spPr/>
        <p:txBody>
          <a:bodyPr/>
          <a:lstStyle/>
          <a:p>
            <a:fld id="{795A43BD-EDC7-4E96-AF8E-6E0A438CB3A4}" type="slidenum">
              <a:rPr lang="en-US" smtClean="0"/>
              <a:t>1</a:t>
            </a:fld>
            <a:endParaRPr lang="en-US"/>
          </a:p>
        </p:txBody>
      </p:sp>
    </p:spTree>
    <p:extLst>
      <p:ext uri="{BB962C8B-B14F-4D97-AF65-F5344CB8AC3E}">
        <p14:creationId xmlns:p14="http://schemas.microsoft.com/office/powerpoint/2010/main" val="56773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3.2</a:t>
            </a:r>
            <a:endParaRPr lang="en-US" dirty="0"/>
          </a:p>
        </p:txBody>
      </p:sp>
      <p:sp>
        <p:nvSpPr>
          <p:cNvPr id="4" name="Slide Number Placeholder 3"/>
          <p:cNvSpPr>
            <a:spLocks noGrp="1"/>
          </p:cNvSpPr>
          <p:nvPr>
            <p:ph type="sldNum" sz="quarter" idx="10"/>
          </p:nvPr>
        </p:nvSpPr>
        <p:spPr/>
        <p:txBody>
          <a:bodyPr/>
          <a:lstStyle/>
          <a:p>
            <a:fld id="{795A43BD-EDC7-4E96-AF8E-6E0A438CB3A4}" type="slidenum">
              <a:rPr lang="en-US" smtClean="0"/>
              <a:t>2</a:t>
            </a:fld>
            <a:endParaRPr lang="en-US"/>
          </a:p>
        </p:txBody>
      </p:sp>
    </p:spTree>
    <p:extLst>
      <p:ext uri="{BB962C8B-B14F-4D97-AF65-F5344CB8AC3E}">
        <p14:creationId xmlns:p14="http://schemas.microsoft.com/office/powerpoint/2010/main" val="339182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3.3</a:t>
            </a:r>
            <a:endParaRPr lang="en-US" dirty="0"/>
          </a:p>
        </p:txBody>
      </p:sp>
      <p:sp>
        <p:nvSpPr>
          <p:cNvPr id="4" name="Slide Number Placeholder 3"/>
          <p:cNvSpPr>
            <a:spLocks noGrp="1"/>
          </p:cNvSpPr>
          <p:nvPr>
            <p:ph type="sldNum" sz="quarter" idx="10"/>
          </p:nvPr>
        </p:nvSpPr>
        <p:spPr/>
        <p:txBody>
          <a:bodyPr/>
          <a:lstStyle/>
          <a:p>
            <a:fld id="{795A43BD-EDC7-4E96-AF8E-6E0A438CB3A4}" type="slidenum">
              <a:rPr lang="en-US" smtClean="0"/>
              <a:t>3</a:t>
            </a:fld>
            <a:endParaRPr lang="en-US"/>
          </a:p>
        </p:txBody>
      </p:sp>
    </p:spTree>
    <p:extLst>
      <p:ext uri="{BB962C8B-B14F-4D97-AF65-F5344CB8AC3E}">
        <p14:creationId xmlns:p14="http://schemas.microsoft.com/office/powerpoint/2010/main" val="424999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3.4</a:t>
            </a:r>
            <a:endParaRPr lang="en-US" dirty="0"/>
          </a:p>
        </p:txBody>
      </p:sp>
      <p:sp>
        <p:nvSpPr>
          <p:cNvPr id="4" name="Slide Number Placeholder 3"/>
          <p:cNvSpPr>
            <a:spLocks noGrp="1"/>
          </p:cNvSpPr>
          <p:nvPr>
            <p:ph type="sldNum" sz="quarter" idx="10"/>
          </p:nvPr>
        </p:nvSpPr>
        <p:spPr/>
        <p:txBody>
          <a:bodyPr/>
          <a:lstStyle/>
          <a:p>
            <a:fld id="{795A43BD-EDC7-4E96-AF8E-6E0A438CB3A4}" type="slidenum">
              <a:rPr lang="en-US" smtClean="0"/>
              <a:t>4</a:t>
            </a:fld>
            <a:endParaRPr lang="en-US"/>
          </a:p>
        </p:txBody>
      </p:sp>
    </p:spTree>
    <p:extLst>
      <p:ext uri="{BB962C8B-B14F-4D97-AF65-F5344CB8AC3E}">
        <p14:creationId xmlns:p14="http://schemas.microsoft.com/office/powerpoint/2010/main" val="100626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E03AE-C86C-4343-A41E-67EE47B9240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5406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E03AE-C86C-4343-A41E-67EE47B9240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285375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E03AE-C86C-4343-A41E-67EE47B9240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142424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E03AE-C86C-4343-A41E-67EE47B9240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391234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E03AE-C86C-4343-A41E-67EE47B9240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126113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E03AE-C86C-4343-A41E-67EE47B9240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260741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E03AE-C86C-4343-A41E-67EE47B92401}" type="datetimeFigureOut">
              <a:rPr lang="en-US" smtClean="0"/>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366514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E03AE-C86C-4343-A41E-67EE47B92401}"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275512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E03AE-C86C-4343-A41E-67EE47B92401}"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362903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E03AE-C86C-4343-A41E-67EE47B9240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238826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E03AE-C86C-4343-A41E-67EE47B92401}"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FBEAC-342E-4481-9E31-1EAE795BC762}" type="slidenum">
              <a:rPr lang="en-US" smtClean="0"/>
              <a:t>‹#›</a:t>
            </a:fld>
            <a:endParaRPr lang="en-US"/>
          </a:p>
        </p:txBody>
      </p:sp>
    </p:spTree>
    <p:extLst>
      <p:ext uri="{BB962C8B-B14F-4D97-AF65-F5344CB8AC3E}">
        <p14:creationId xmlns:p14="http://schemas.microsoft.com/office/powerpoint/2010/main" val="215338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E03AE-C86C-4343-A41E-67EE47B92401}" type="datetimeFigureOut">
              <a:rPr lang="en-US" smtClean="0"/>
              <a:t>1/16/2015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FBEAC-342E-4481-9E31-1EAE795BC762}" type="slidenum">
              <a:rPr lang="en-US" smtClean="0"/>
              <a:t>‹#›</a:t>
            </a:fld>
            <a:endParaRPr lang="en-US"/>
          </a:p>
        </p:txBody>
      </p:sp>
    </p:spTree>
    <p:extLst>
      <p:ext uri="{BB962C8B-B14F-4D97-AF65-F5344CB8AC3E}">
        <p14:creationId xmlns:p14="http://schemas.microsoft.com/office/powerpoint/2010/main" val="2030986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356" y="999744"/>
            <a:ext cx="6495288" cy="3724656"/>
          </a:xfrm>
          <a:prstGeom prst="rect">
            <a:avLst/>
          </a:prstGeom>
        </p:spPr>
      </p:pic>
      <p:sp>
        <p:nvSpPr>
          <p:cNvPr id="4" name="TextBox 3"/>
          <p:cNvSpPr txBox="1"/>
          <p:nvPr/>
        </p:nvSpPr>
        <p:spPr>
          <a:xfrm>
            <a:off x="914400" y="5144869"/>
            <a:ext cx="7315200" cy="430887"/>
          </a:xfrm>
          <a:prstGeom prst="rect">
            <a:avLst/>
          </a:prstGeom>
          <a:noFill/>
        </p:spPr>
        <p:txBody>
          <a:bodyPr wrap="square" rtlCol="0">
            <a:spAutoFit/>
          </a:bodyPr>
          <a:lstStyle/>
          <a:p>
            <a:pPr indent="-274320"/>
            <a:r>
              <a:rPr lang="en-US" sz="1100" dirty="0"/>
              <a:t>Figure 3.1. Property parcel locations (small black polygons) used in the hedonic study of ecosystem service values embodied in southwestern Michigan land prices. Counties and major cities are also shown. Redrawn from Ma (2010). </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Swinton, S. M., C. B. </a:t>
            </a:r>
            <a:r>
              <a:rPr lang="en-US" sz="1100" dirty="0" err="1"/>
              <a:t>Jolejole</a:t>
            </a:r>
            <a:r>
              <a:rPr lang="en-US" sz="1100" dirty="0"/>
              <a:t>-Foreman, F. </a:t>
            </a:r>
            <a:r>
              <a:rPr lang="en-US" sz="1100" dirty="0" err="1"/>
              <a:t>Lupi</a:t>
            </a:r>
            <a:r>
              <a:rPr lang="en-US" sz="1100" dirty="0"/>
              <a:t>, S. Ma, W. Zhang, and H. Chen. 2015. Economic value of ecosystem services from agriculture. Pages 54-76 </a:t>
            </a:r>
            <a:r>
              <a:rPr lang="en-US" sz="1100" i="1" dirty="0"/>
              <a:t>in</a:t>
            </a:r>
            <a:r>
              <a:rPr lang="en-US" sz="1100" dirty="0"/>
              <a:t> S. K. Hamilton, J. E. Doll, and G. P. Robertson, editors. The ecology of agricultural landscapes: long-term research on the path to sustainability. Oxford University Press, New York, New York, USA. </a:t>
            </a:r>
          </a:p>
        </p:txBody>
      </p:sp>
    </p:spTree>
    <p:extLst>
      <p:ext uri="{BB962C8B-B14F-4D97-AF65-F5344CB8AC3E}">
        <p14:creationId xmlns:p14="http://schemas.microsoft.com/office/powerpoint/2010/main" val="133776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19200"/>
            <a:ext cx="6429806" cy="3657600"/>
          </a:xfrm>
          <a:prstGeom prst="rect">
            <a:avLst/>
          </a:prstGeom>
        </p:spPr>
      </p:pic>
      <p:sp>
        <p:nvSpPr>
          <p:cNvPr id="4" name="TextBox 3"/>
          <p:cNvSpPr txBox="1"/>
          <p:nvPr/>
        </p:nvSpPr>
        <p:spPr>
          <a:xfrm>
            <a:off x="914400" y="5144869"/>
            <a:ext cx="7315200" cy="769441"/>
          </a:xfrm>
          <a:prstGeom prst="rect">
            <a:avLst/>
          </a:prstGeom>
          <a:noFill/>
        </p:spPr>
        <p:txBody>
          <a:bodyPr wrap="square" rtlCol="0">
            <a:spAutoFit/>
          </a:bodyPr>
          <a:lstStyle/>
          <a:p>
            <a:pPr indent="-274320"/>
            <a:r>
              <a:rPr lang="en-US" sz="1100" dirty="0"/>
              <a:t>Figure 3.2. Value of one natural enemy per soybean plant (as compared to none) as a function of the abundance of soybean aphids. The aphids are assumed to be in reproductive stage R1, the natural enemy is assumed to have a daily predation rate of 35 aphids, and the initial soybean yield potential is assumed to be 2.69 Mg ha</a:t>
            </a:r>
            <a:r>
              <a:rPr lang="en-US" sz="1100" baseline="30000" dirty="0"/>
              <a:t>–1</a:t>
            </a:r>
            <a:r>
              <a:rPr lang="en-US" sz="1100" dirty="0" smtClean="0"/>
              <a:t>. Redrawn from Zhang </a:t>
            </a:r>
            <a:r>
              <a:rPr lang="en-US" sz="1100" dirty="0"/>
              <a:t>and Swinton (2012) with permission from Elsevier. </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Swinton, S. M., C. B. </a:t>
            </a:r>
            <a:r>
              <a:rPr lang="en-US" sz="1100" dirty="0" err="1"/>
              <a:t>Jolejole</a:t>
            </a:r>
            <a:r>
              <a:rPr lang="en-US" sz="1100" dirty="0"/>
              <a:t>-Foreman, F. </a:t>
            </a:r>
            <a:r>
              <a:rPr lang="en-US" sz="1100" dirty="0" err="1"/>
              <a:t>Lupi</a:t>
            </a:r>
            <a:r>
              <a:rPr lang="en-US" sz="1100" dirty="0"/>
              <a:t>, S. Ma, W. Zhang, and H. Chen. 2015. Economic value of ecosystem services from agriculture. Pages 54-76 </a:t>
            </a:r>
            <a:r>
              <a:rPr lang="en-US" sz="1100" i="1" dirty="0"/>
              <a:t>in</a:t>
            </a:r>
            <a:r>
              <a:rPr lang="en-US" sz="1100" dirty="0"/>
              <a:t> S. K. Hamilton, J. E. Doll, and G. P. Robertson, editors. The ecology of agricultural landscapes: long-term research on the path to sustainability. Oxford University Press, New York, New York, USA. </a:t>
            </a:r>
          </a:p>
        </p:txBody>
      </p:sp>
    </p:spTree>
    <p:extLst>
      <p:ext uri="{BB962C8B-B14F-4D97-AF65-F5344CB8AC3E}">
        <p14:creationId xmlns:p14="http://schemas.microsoft.com/office/powerpoint/2010/main" val="28191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54090"/>
            <a:ext cx="5486400" cy="4527510"/>
          </a:xfrm>
          <a:prstGeom prst="rect">
            <a:avLst/>
          </a:prstGeom>
        </p:spPr>
      </p:pic>
      <p:sp>
        <p:nvSpPr>
          <p:cNvPr id="4" name="TextBox 3"/>
          <p:cNvSpPr txBox="1"/>
          <p:nvPr/>
        </p:nvSpPr>
        <p:spPr>
          <a:xfrm>
            <a:off x="914400" y="5360313"/>
            <a:ext cx="7315200" cy="600164"/>
          </a:xfrm>
          <a:prstGeom prst="rect">
            <a:avLst/>
          </a:prstGeom>
          <a:noFill/>
        </p:spPr>
        <p:txBody>
          <a:bodyPr wrap="square" rtlCol="0">
            <a:spAutoFit/>
          </a:bodyPr>
          <a:lstStyle/>
          <a:p>
            <a:pPr indent="-274320"/>
            <a:r>
              <a:rPr lang="en-US" sz="1100" dirty="0"/>
              <a:t>Figure 3.3. Trade-offs between global warming impact (in CO</a:t>
            </a:r>
            <a:r>
              <a:rPr lang="en-US" sz="1100" baseline="-25000" dirty="0"/>
              <a:t>2</a:t>
            </a:r>
            <a:r>
              <a:rPr lang="en-US" sz="1100" dirty="0"/>
              <a:t> equivalents, CO</a:t>
            </a:r>
            <a:r>
              <a:rPr lang="en-US" sz="1100" baseline="-25000" dirty="0"/>
              <a:t>2</a:t>
            </a:r>
            <a:r>
              <a:rPr lang="en-US" sz="1100" dirty="0"/>
              <a:t>e) and revenue above selected costs for different Main Cropping System Experiment systems, 1993–2007 (except for Alfalfa, 1989–2004 and Poplar, 1989–1998). See text for explanation of lines</a:t>
            </a:r>
            <a:r>
              <a:rPr lang="en-US" sz="1100" dirty="0" smtClean="0"/>
              <a:t>. Adapted </a:t>
            </a:r>
            <a:r>
              <a:rPr lang="en-US" sz="1100" dirty="0"/>
              <a:t>and updated from </a:t>
            </a:r>
            <a:r>
              <a:rPr lang="en-US" sz="1100" dirty="0" err="1"/>
              <a:t>Jolejole</a:t>
            </a:r>
            <a:r>
              <a:rPr lang="en-US" sz="1100" dirty="0"/>
              <a:t> (2009) and Robertson et al (2000). </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Swinton, S. M., C. B. </a:t>
            </a:r>
            <a:r>
              <a:rPr lang="en-US" sz="1100" dirty="0" err="1"/>
              <a:t>Jolejole</a:t>
            </a:r>
            <a:r>
              <a:rPr lang="en-US" sz="1100" dirty="0"/>
              <a:t>-Foreman, F. </a:t>
            </a:r>
            <a:r>
              <a:rPr lang="en-US" sz="1100" dirty="0" err="1"/>
              <a:t>Lupi</a:t>
            </a:r>
            <a:r>
              <a:rPr lang="en-US" sz="1100" dirty="0"/>
              <a:t>, S. Ma, W. Zhang, and H. Chen. 2015. Economic value of ecosystem services from agriculture. Pages 54-76 </a:t>
            </a:r>
            <a:r>
              <a:rPr lang="en-US" sz="1100" i="1" dirty="0"/>
              <a:t>in</a:t>
            </a:r>
            <a:r>
              <a:rPr lang="en-US" sz="1100" dirty="0"/>
              <a:t> S. K. Hamilton, J. E. Doll, and G. P. Robertson, editors. The ecology of agricultural landscapes: long-term research on the path to sustainability. Oxford University Press, New York, New York, USA. </a:t>
            </a:r>
          </a:p>
        </p:txBody>
      </p:sp>
    </p:spTree>
    <p:extLst>
      <p:ext uri="{BB962C8B-B14F-4D97-AF65-F5344CB8AC3E}">
        <p14:creationId xmlns:p14="http://schemas.microsoft.com/office/powerpoint/2010/main" val="208668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685800"/>
            <a:ext cx="6400800" cy="4700016"/>
          </a:xfrm>
          <a:prstGeom prst="rect">
            <a:avLst/>
          </a:prstGeom>
        </p:spPr>
      </p:pic>
      <p:sp>
        <p:nvSpPr>
          <p:cNvPr id="4" name="TextBox 3"/>
          <p:cNvSpPr txBox="1"/>
          <p:nvPr/>
        </p:nvSpPr>
        <p:spPr>
          <a:xfrm>
            <a:off x="914400" y="5512713"/>
            <a:ext cx="7315200" cy="430887"/>
          </a:xfrm>
          <a:prstGeom prst="rect">
            <a:avLst/>
          </a:prstGeom>
          <a:noFill/>
        </p:spPr>
        <p:txBody>
          <a:bodyPr wrap="square" rtlCol="0">
            <a:spAutoFit/>
          </a:bodyPr>
          <a:lstStyle/>
          <a:p>
            <a:pPr indent="-274320"/>
            <a:r>
              <a:rPr lang="en-US" sz="1100" dirty="0"/>
              <a:t>Figure 3.4. Conceptual model of linkages from agricultural management factors to off-farm ecosystem service (ES) changes. Modified from Chen (2010). </a:t>
            </a:r>
          </a:p>
        </p:txBody>
      </p:sp>
      <p:sp>
        <p:nvSpPr>
          <p:cNvPr id="5" name="TextBox 4"/>
          <p:cNvSpPr txBox="1"/>
          <p:nvPr/>
        </p:nvSpPr>
        <p:spPr>
          <a:xfrm>
            <a:off x="0" y="6257836"/>
            <a:ext cx="8839200" cy="600164"/>
          </a:xfrm>
          <a:prstGeom prst="rect">
            <a:avLst/>
          </a:prstGeom>
          <a:noFill/>
        </p:spPr>
        <p:txBody>
          <a:bodyPr wrap="square" rtlCol="0">
            <a:spAutoFit/>
          </a:bodyPr>
          <a:lstStyle/>
          <a:p>
            <a:pPr indent="-274320"/>
            <a:r>
              <a:rPr lang="en-US" sz="1100" dirty="0"/>
              <a:t>Swinton, S. M., C. B. </a:t>
            </a:r>
            <a:r>
              <a:rPr lang="en-US" sz="1100" dirty="0" err="1"/>
              <a:t>Jolejole</a:t>
            </a:r>
            <a:r>
              <a:rPr lang="en-US" sz="1100" dirty="0"/>
              <a:t>-Foreman, F. </a:t>
            </a:r>
            <a:r>
              <a:rPr lang="en-US" sz="1100" dirty="0" err="1"/>
              <a:t>Lupi</a:t>
            </a:r>
            <a:r>
              <a:rPr lang="en-US" sz="1100" dirty="0"/>
              <a:t>, S. Ma, W. Zhang, and H. Chen. 2015. Economic value of ecosystem services from agriculture. Pages 54-76 </a:t>
            </a:r>
            <a:r>
              <a:rPr lang="en-US" sz="1100" i="1" dirty="0"/>
              <a:t>in</a:t>
            </a:r>
            <a:r>
              <a:rPr lang="en-US" sz="1100" dirty="0"/>
              <a:t> S. K. Hamilton, J. E. Doll, and G. P. Robertson, editors. The ecology of agricultural landscapes: long-term research on the path to sustainability. Oxford University Press, New York, New York, USA. </a:t>
            </a:r>
          </a:p>
        </p:txBody>
      </p:sp>
    </p:spTree>
    <p:extLst>
      <p:ext uri="{BB962C8B-B14F-4D97-AF65-F5344CB8AC3E}">
        <p14:creationId xmlns:p14="http://schemas.microsoft.com/office/powerpoint/2010/main" val="3645791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577</Words>
  <Application>Microsoft Office PowerPoint</Application>
  <PresentationFormat>On-screen Show (4:3)</PresentationFormat>
  <Paragraphs>16</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Michigan State University CANR/MSUE/MAES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JLS</cp:lastModifiedBy>
  <cp:revision>10</cp:revision>
  <dcterms:created xsi:type="dcterms:W3CDTF">2014-11-26T15:12:30Z</dcterms:created>
  <dcterms:modified xsi:type="dcterms:W3CDTF">2015-01-16T20:06:46Z</dcterms:modified>
</cp:coreProperties>
</file>