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72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2C096-D27C-42C2-81DE-B2A57D7F56E4}"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CC5A7-2E68-4AC6-94FB-997FF27DE358}" type="slidenum">
              <a:rPr lang="en-US" smtClean="0"/>
              <a:t>‹#›</a:t>
            </a:fld>
            <a:endParaRPr lang="en-US"/>
          </a:p>
        </p:txBody>
      </p:sp>
    </p:spTree>
    <p:extLst>
      <p:ext uri="{BB962C8B-B14F-4D97-AF65-F5344CB8AC3E}">
        <p14:creationId xmlns:p14="http://schemas.microsoft.com/office/powerpoint/2010/main" val="32381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8.1</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1</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8.2</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2</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8.3</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3</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8.4</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4</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8.5</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5</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8.6</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6</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8.7</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7</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8.8</a:t>
            </a:r>
            <a:endParaRPr lang="en-US" dirty="0"/>
          </a:p>
        </p:txBody>
      </p:sp>
      <p:sp>
        <p:nvSpPr>
          <p:cNvPr id="4" name="Slide Number Placeholder 3"/>
          <p:cNvSpPr>
            <a:spLocks noGrp="1"/>
          </p:cNvSpPr>
          <p:nvPr>
            <p:ph type="sldNum" sz="quarter" idx="10"/>
          </p:nvPr>
        </p:nvSpPr>
        <p:spPr/>
        <p:txBody>
          <a:bodyPr/>
          <a:lstStyle/>
          <a:p>
            <a:fld id="{5E8CC5A7-2E68-4AC6-94FB-997FF27DE358}" type="slidenum">
              <a:rPr lang="en-US" smtClean="0"/>
              <a:t>8</a:t>
            </a:fld>
            <a:endParaRPr lang="en-US"/>
          </a:p>
        </p:txBody>
      </p:sp>
    </p:spTree>
    <p:extLst>
      <p:ext uri="{BB962C8B-B14F-4D97-AF65-F5344CB8AC3E}">
        <p14:creationId xmlns:p14="http://schemas.microsoft.com/office/powerpoint/2010/main" val="359872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Figure 8.9</a:t>
            </a:r>
            <a:endParaRPr lang="en-US"/>
          </a:p>
        </p:txBody>
      </p:sp>
      <p:sp>
        <p:nvSpPr>
          <p:cNvPr id="4" name="Slide Number Placeholder 3"/>
          <p:cNvSpPr>
            <a:spLocks noGrp="1"/>
          </p:cNvSpPr>
          <p:nvPr>
            <p:ph type="sldNum" sz="quarter" idx="10"/>
          </p:nvPr>
        </p:nvSpPr>
        <p:spPr/>
        <p:txBody>
          <a:bodyPr/>
          <a:lstStyle/>
          <a:p>
            <a:fld id="{5E8CC5A7-2E68-4AC6-94FB-997FF27DE358}" type="slidenum">
              <a:rPr lang="en-US" smtClean="0"/>
              <a:t>9</a:t>
            </a:fld>
            <a:endParaRPr lang="en-US"/>
          </a:p>
        </p:txBody>
      </p:sp>
    </p:spTree>
    <p:extLst>
      <p:ext uri="{BB962C8B-B14F-4D97-AF65-F5344CB8AC3E}">
        <p14:creationId xmlns:p14="http://schemas.microsoft.com/office/powerpoint/2010/main" val="359872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0719D-D522-4A1B-8C1A-85F87489AE8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399483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0719D-D522-4A1B-8C1A-85F87489AE8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388134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0719D-D522-4A1B-8C1A-85F87489AE8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222406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0719D-D522-4A1B-8C1A-85F87489AE8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325131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0719D-D522-4A1B-8C1A-85F87489AE8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406112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70719D-D522-4A1B-8C1A-85F87489AE8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400198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70719D-D522-4A1B-8C1A-85F87489AE80}"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150632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70719D-D522-4A1B-8C1A-85F87489AE80}"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417361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0719D-D522-4A1B-8C1A-85F87489AE80}"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337833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0719D-D522-4A1B-8C1A-85F87489AE8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354029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0719D-D522-4A1B-8C1A-85F87489AE8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71B3-820A-41D1-8E91-BB4AAFFFC5C8}" type="slidenum">
              <a:rPr lang="en-US" smtClean="0"/>
              <a:t>‹#›</a:t>
            </a:fld>
            <a:endParaRPr lang="en-US"/>
          </a:p>
        </p:txBody>
      </p:sp>
    </p:spTree>
    <p:extLst>
      <p:ext uri="{BB962C8B-B14F-4D97-AF65-F5344CB8AC3E}">
        <p14:creationId xmlns:p14="http://schemas.microsoft.com/office/powerpoint/2010/main" val="239268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0719D-D522-4A1B-8C1A-85F87489AE80}"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E71B3-820A-41D1-8E91-BB4AAFFFC5C8}" type="slidenum">
              <a:rPr lang="en-US" smtClean="0"/>
              <a:t>‹#›</a:t>
            </a:fld>
            <a:endParaRPr lang="en-US"/>
          </a:p>
        </p:txBody>
      </p:sp>
    </p:spTree>
    <p:extLst>
      <p:ext uri="{BB962C8B-B14F-4D97-AF65-F5344CB8AC3E}">
        <p14:creationId xmlns:p14="http://schemas.microsoft.com/office/powerpoint/2010/main" val="265164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1280" y="330513"/>
            <a:ext cx="3931920" cy="4698687"/>
          </a:xfrm>
          <a:prstGeom prst="rect">
            <a:avLst/>
          </a:prstGeom>
        </p:spPr>
      </p:pic>
      <p:sp>
        <p:nvSpPr>
          <p:cNvPr id="5" name="TextBox 4"/>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6" name="TextBox 5"/>
          <p:cNvSpPr txBox="1"/>
          <p:nvPr/>
        </p:nvSpPr>
        <p:spPr>
          <a:xfrm>
            <a:off x="914400" y="5267236"/>
            <a:ext cx="7315200" cy="600164"/>
          </a:xfrm>
          <a:prstGeom prst="rect">
            <a:avLst/>
          </a:prstGeom>
          <a:noFill/>
        </p:spPr>
        <p:txBody>
          <a:bodyPr wrap="square" rtlCol="0">
            <a:spAutoFit/>
          </a:bodyPr>
          <a:lstStyle/>
          <a:p>
            <a:pPr indent="-274320"/>
            <a:r>
              <a:rPr lang="en-US" sz="1100" dirty="0"/>
              <a:t>Figure 8.1. Percentage of seeds of (A) fall </a:t>
            </a:r>
            <a:r>
              <a:rPr lang="en-US" sz="1100" dirty="0" err="1"/>
              <a:t>panicum</a:t>
            </a:r>
            <a:r>
              <a:rPr lang="en-US" sz="1100" dirty="0"/>
              <a:t> and (B) common </a:t>
            </a:r>
            <a:r>
              <a:rPr lang="en-US" sz="1100" dirty="0" err="1"/>
              <a:t>lambsquarters</a:t>
            </a:r>
            <a:r>
              <a:rPr lang="en-US" sz="1100" dirty="0"/>
              <a:t> removed by invertebrate seed predators in three KBS LTER Main Cropping System Experiment (MCSE) systems during late summer of 2000 (mean ± SE, n = 6). Each data point represents a five-day period. Redrawn from </a:t>
            </a:r>
            <a:r>
              <a:rPr lang="en-US" sz="1100" dirty="0" err="1"/>
              <a:t>Menalled</a:t>
            </a:r>
            <a:r>
              <a:rPr lang="en-US" sz="1100" dirty="0"/>
              <a:t> et al. (2007) with permission from Elsevier. </a:t>
            </a:r>
            <a:endParaRPr lang="en-US" sz="1100" dirty="0"/>
          </a:p>
        </p:txBody>
      </p:sp>
    </p:spTree>
    <p:extLst>
      <p:ext uri="{BB962C8B-B14F-4D97-AF65-F5344CB8AC3E}">
        <p14:creationId xmlns:p14="http://schemas.microsoft.com/office/powerpoint/2010/main" val="425519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267968"/>
            <a:ext cx="6400800" cy="3532632"/>
          </a:xfrm>
          <a:prstGeom prst="rect">
            <a:avLst/>
          </a:prstGeom>
        </p:spPr>
      </p:pic>
      <p:sp>
        <p:nvSpPr>
          <p:cNvPr id="3" name="TextBox 2"/>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181600"/>
            <a:ext cx="7315200" cy="600164"/>
          </a:xfrm>
          <a:prstGeom prst="rect">
            <a:avLst/>
          </a:prstGeom>
          <a:noFill/>
        </p:spPr>
        <p:txBody>
          <a:bodyPr wrap="square" rtlCol="0">
            <a:spAutoFit/>
          </a:bodyPr>
          <a:lstStyle/>
          <a:p>
            <a:pPr indent="-274320"/>
            <a:r>
              <a:rPr lang="en-US" sz="1100" dirty="0"/>
              <a:t>Figure 8.2. Percentage of weed seed removed per day in invertebrate + vertebrate </a:t>
            </a:r>
            <a:r>
              <a:rPr lang="en-US" sz="1100" dirty="0" err="1"/>
              <a:t>exclosures</a:t>
            </a:r>
            <a:r>
              <a:rPr lang="en-US" sz="1100" dirty="0"/>
              <a:t>, vertebrate </a:t>
            </a:r>
            <a:r>
              <a:rPr lang="en-US" sz="1100" dirty="0" err="1"/>
              <a:t>exclosures</a:t>
            </a:r>
            <a:r>
              <a:rPr lang="en-US" sz="1100" dirty="0"/>
              <a:t>, and without </a:t>
            </a:r>
            <a:r>
              <a:rPr lang="en-US" sz="1100" dirty="0" err="1"/>
              <a:t>exclosure</a:t>
            </a:r>
            <a:r>
              <a:rPr lang="en-US" sz="1100" dirty="0"/>
              <a:t> of seed predators (i.e., the control) in two trials averaged across field, species, and landscape </a:t>
            </a:r>
            <a:r>
              <a:rPr lang="en-US" sz="1100" dirty="0" smtClean="0"/>
              <a:t>type (</a:t>
            </a:r>
            <a:r>
              <a:rPr lang="en-US" sz="1100" dirty="0"/>
              <a:t>mean ± SE). Redrawn from </a:t>
            </a:r>
            <a:r>
              <a:rPr lang="en-US" sz="1100" dirty="0" err="1"/>
              <a:t>Menalled</a:t>
            </a:r>
            <a:r>
              <a:rPr lang="en-US" sz="1100" dirty="0"/>
              <a:t> et al. (2000) with permission from Elsevier. </a:t>
            </a:r>
            <a:endParaRPr lang="en-US" sz="1100" dirty="0"/>
          </a:p>
        </p:txBody>
      </p:sp>
    </p:spTree>
    <p:extLst>
      <p:ext uri="{BB962C8B-B14F-4D97-AF65-F5344CB8AC3E}">
        <p14:creationId xmlns:p14="http://schemas.microsoft.com/office/powerpoint/2010/main" val="334957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62152"/>
            <a:ext cx="4114800" cy="4971848"/>
          </a:xfrm>
          <a:prstGeom prst="rect">
            <a:avLst/>
          </a:prstGeom>
        </p:spPr>
      </p:pic>
      <p:sp>
        <p:nvSpPr>
          <p:cNvPr id="3" name="TextBox 2"/>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512713"/>
            <a:ext cx="7315200" cy="430887"/>
          </a:xfrm>
          <a:prstGeom prst="rect">
            <a:avLst/>
          </a:prstGeom>
          <a:noFill/>
        </p:spPr>
        <p:txBody>
          <a:bodyPr wrap="square" rtlCol="0">
            <a:spAutoFit/>
          </a:bodyPr>
          <a:lstStyle/>
          <a:p>
            <a:pPr indent="-274320"/>
            <a:r>
              <a:rPr lang="en-US" sz="1100" dirty="0"/>
              <a:t>Figure 8.3. Summary of mean number of adults captured per weekly trapping interval for nine ladybird beetle species within different systems of the MCSE over 18 years (1989– 2007). MCSE systems are described in Table 8.1. </a:t>
            </a:r>
            <a:endParaRPr lang="en-US" sz="1100" dirty="0"/>
          </a:p>
        </p:txBody>
      </p:sp>
    </p:spTree>
    <p:extLst>
      <p:ext uri="{BB962C8B-B14F-4D97-AF65-F5344CB8AC3E}">
        <p14:creationId xmlns:p14="http://schemas.microsoft.com/office/powerpoint/2010/main" val="354522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04088"/>
            <a:ext cx="5852160" cy="4096512"/>
          </a:xfrm>
          <a:prstGeom prst="rect">
            <a:avLst/>
          </a:prstGeom>
        </p:spPr>
      </p:pic>
      <p:sp>
        <p:nvSpPr>
          <p:cNvPr id="3" name="TextBox 2"/>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267236"/>
            <a:ext cx="7315200" cy="430887"/>
          </a:xfrm>
          <a:prstGeom prst="rect">
            <a:avLst/>
          </a:prstGeom>
          <a:noFill/>
        </p:spPr>
        <p:txBody>
          <a:bodyPr wrap="square" rtlCol="0">
            <a:spAutoFit/>
          </a:bodyPr>
          <a:lstStyle/>
          <a:p>
            <a:pPr indent="-274320"/>
            <a:r>
              <a:rPr lang="en-US" sz="1100" dirty="0"/>
              <a:t>Figure 8.4. Mean number of </a:t>
            </a:r>
            <a:r>
              <a:rPr lang="en-US" sz="1100" i="1" dirty="0" err="1"/>
              <a:t>Coccinella</a:t>
            </a:r>
            <a:r>
              <a:rPr lang="en-US" sz="1100" i="1" dirty="0"/>
              <a:t> </a:t>
            </a:r>
            <a:r>
              <a:rPr lang="en-US" sz="1100" i="1" dirty="0" err="1"/>
              <a:t>septempunctata</a:t>
            </a:r>
            <a:r>
              <a:rPr lang="en-US" sz="1100" i="1" dirty="0"/>
              <a:t> </a:t>
            </a:r>
            <a:r>
              <a:rPr lang="en-US" sz="1100" dirty="0"/>
              <a:t>ladybird beetle adults caught per trap over week-long deployments at </a:t>
            </a:r>
            <a:r>
              <a:rPr lang="en-US" sz="1100" dirty="0" smtClean="0"/>
              <a:t>the MCSE </a:t>
            </a:r>
            <a:r>
              <a:rPr lang="en-US" sz="1100" dirty="0"/>
              <a:t>between 1989–2009. </a:t>
            </a:r>
            <a:endParaRPr lang="en-US" sz="1100" dirty="0"/>
          </a:p>
        </p:txBody>
      </p:sp>
    </p:spTree>
    <p:extLst>
      <p:ext uri="{BB962C8B-B14F-4D97-AF65-F5344CB8AC3E}">
        <p14:creationId xmlns:p14="http://schemas.microsoft.com/office/powerpoint/2010/main" val="70158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304288"/>
            <a:ext cx="6400800" cy="2249424"/>
          </a:xfrm>
          <a:prstGeom prst="rect">
            <a:avLst/>
          </a:prstGeom>
        </p:spPr>
      </p:pic>
      <p:sp>
        <p:nvSpPr>
          <p:cNvPr id="3" name="TextBox 2"/>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267236"/>
            <a:ext cx="7315200" cy="430887"/>
          </a:xfrm>
          <a:prstGeom prst="rect">
            <a:avLst/>
          </a:prstGeom>
          <a:noFill/>
        </p:spPr>
        <p:txBody>
          <a:bodyPr wrap="square" rtlCol="0">
            <a:spAutoFit/>
          </a:bodyPr>
          <a:lstStyle/>
          <a:p>
            <a:pPr indent="-274320"/>
            <a:r>
              <a:rPr lang="en-US" sz="1100" dirty="0"/>
              <a:t>Figure 8.5. Time line showing insect sampling efforts (above line) and the arrival of key exotic </a:t>
            </a:r>
            <a:r>
              <a:rPr lang="en-US" sz="1100" dirty="0" err="1"/>
              <a:t>coccinellid</a:t>
            </a:r>
            <a:r>
              <a:rPr lang="en-US" sz="1100" dirty="0"/>
              <a:t> species (below line) to KBS LTER study sites. See Table 8.2 for full names of </a:t>
            </a:r>
            <a:r>
              <a:rPr lang="en-US" sz="1100" dirty="0" err="1"/>
              <a:t>coccinellids</a:t>
            </a:r>
            <a:r>
              <a:rPr lang="en-US" sz="1100" i="1" dirty="0"/>
              <a:t>; A. </a:t>
            </a:r>
            <a:r>
              <a:rPr lang="en-US" sz="1100" i="1" dirty="0" err="1"/>
              <a:t>glycines</a:t>
            </a:r>
            <a:r>
              <a:rPr lang="en-US" sz="1100" i="1" dirty="0"/>
              <a:t> </a:t>
            </a:r>
            <a:r>
              <a:rPr lang="en-US" sz="1100" dirty="0"/>
              <a:t>is the soybean aphid </a:t>
            </a:r>
            <a:r>
              <a:rPr lang="en-US" sz="1100" i="1" dirty="0"/>
              <a:t>Aphis </a:t>
            </a:r>
            <a:r>
              <a:rPr lang="en-US" sz="1100" i="1" dirty="0" err="1"/>
              <a:t>glycines</a:t>
            </a:r>
            <a:r>
              <a:rPr lang="en-US" sz="1100" dirty="0"/>
              <a:t>. </a:t>
            </a:r>
            <a:endParaRPr lang="en-US" sz="1100" dirty="0"/>
          </a:p>
        </p:txBody>
      </p:sp>
    </p:spTree>
    <p:extLst>
      <p:ext uri="{BB962C8B-B14F-4D97-AF65-F5344CB8AC3E}">
        <p14:creationId xmlns:p14="http://schemas.microsoft.com/office/powerpoint/2010/main" val="84336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20" y="268233"/>
            <a:ext cx="4754880" cy="4671546"/>
          </a:xfrm>
          <a:prstGeom prst="rect">
            <a:avLst/>
          </a:prstGeom>
        </p:spPr>
      </p:pic>
      <p:sp>
        <p:nvSpPr>
          <p:cNvPr id="3" name="TextBox 2"/>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267236"/>
            <a:ext cx="7315200" cy="769441"/>
          </a:xfrm>
          <a:prstGeom prst="rect">
            <a:avLst/>
          </a:prstGeom>
          <a:noFill/>
        </p:spPr>
        <p:txBody>
          <a:bodyPr wrap="square" rtlCol="0">
            <a:spAutoFit/>
          </a:bodyPr>
          <a:lstStyle/>
          <a:p>
            <a:pPr indent="-274320"/>
            <a:r>
              <a:rPr lang="en-US" sz="1100" dirty="0"/>
              <a:t>Figure 8.6. Summary of tri-trophic level interactions in the soybean aphid system. Thickness and direction of lines indicate the magnitude and direction of impacts. Dashed lines represent potential interactions that have not yet been shown to occur and asterisks represent increasing levels of statistical significance (P = 0.05 – 0.001). IGP = </a:t>
            </a:r>
            <a:r>
              <a:rPr lang="en-US" sz="1100" dirty="0" err="1"/>
              <a:t>intraguild</a:t>
            </a:r>
            <a:r>
              <a:rPr lang="en-US" sz="1100" dirty="0"/>
              <a:t> predation. Based on </a:t>
            </a:r>
            <a:r>
              <a:rPr lang="en-US" sz="1100" dirty="0" err="1"/>
              <a:t>Costamagna</a:t>
            </a:r>
            <a:r>
              <a:rPr lang="en-US" sz="1100" dirty="0"/>
              <a:t> and Landis (2006), </a:t>
            </a:r>
            <a:r>
              <a:rPr lang="en-US" sz="1100" dirty="0" err="1"/>
              <a:t>Costamagna</a:t>
            </a:r>
            <a:r>
              <a:rPr lang="en-US" sz="1100" dirty="0"/>
              <a:t> et al. (2007a, b, c; 2008), and Gardiner and Landis (2007). </a:t>
            </a:r>
            <a:r>
              <a:rPr lang="en-US" sz="1100" dirty="0" smtClean="0"/>
              <a:t>. </a:t>
            </a:r>
            <a:endParaRPr lang="en-US" sz="1100" dirty="0"/>
          </a:p>
        </p:txBody>
      </p:sp>
    </p:spTree>
    <p:extLst>
      <p:ext uri="{BB962C8B-B14F-4D97-AF65-F5344CB8AC3E}">
        <p14:creationId xmlns:p14="http://schemas.microsoft.com/office/powerpoint/2010/main" val="12864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9620"/>
            <a:ext cx="3657600" cy="4921980"/>
          </a:xfrm>
          <a:prstGeom prst="rect">
            <a:avLst/>
          </a:prstGeom>
        </p:spPr>
      </p:pic>
      <p:sp>
        <p:nvSpPr>
          <p:cNvPr id="3" name="TextBox 2"/>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257800"/>
            <a:ext cx="7315200" cy="938719"/>
          </a:xfrm>
          <a:prstGeom prst="rect">
            <a:avLst/>
          </a:prstGeom>
          <a:noFill/>
        </p:spPr>
        <p:txBody>
          <a:bodyPr wrap="square" rtlCol="0">
            <a:spAutoFit/>
          </a:bodyPr>
          <a:lstStyle/>
          <a:p>
            <a:pPr indent="-274320"/>
            <a:r>
              <a:rPr lang="en-US" sz="1100" dirty="0"/>
              <a:t>Figure 8.7. Average number of four </a:t>
            </a:r>
            <a:r>
              <a:rPr lang="en-US" sz="1100" dirty="0" err="1"/>
              <a:t>coccinellid</a:t>
            </a:r>
            <a:r>
              <a:rPr lang="en-US" sz="1100" dirty="0"/>
              <a:t> species captured per weekly trapping interval in soybean, corn, and interfacing areas within a large KBS field during 2001. A) </a:t>
            </a:r>
            <a:r>
              <a:rPr lang="en-US" sz="1100" i="1" dirty="0" err="1"/>
              <a:t>Coleomegilla</a:t>
            </a:r>
            <a:r>
              <a:rPr lang="en-US" sz="1100" i="1" dirty="0"/>
              <a:t> </a:t>
            </a:r>
            <a:r>
              <a:rPr lang="en-US" sz="1100" i="1" dirty="0" err="1"/>
              <a:t>maculata</a:t>
            </a:r>
            <a:r>
              <a:rPr lang="en-US" sz="1100" dirty="0"/>
              <a:t>, B) </a:t>
            </a:r>
            <a:r>
              <a:rPr lang="en-US" sz="1100" i="1" dirty="0" err="1"/>
              <a:t>Coccinella</a:t>
            </a:r>
            <a:r>
              <a:rPr lang="en-US" sz="1100" i="1" dirty="0"/>
              <a:t> </a:t>
            </a:r>
            <a:r>
              <a:rPr lang="en-US" sz="1100" i="1" dirty="0" err="1"/>
              <a:t>septempunctata</a:t>
            </a:r>
            <a:r>
              <a:rPr lang="en-US" sz="1100" dirty="0"/>
              <a:t>, C) </a:t>
            </a:r>
            <a:r>
              <a:rPr lang="en-US" sz="1100" i="1" dirty="0" err="1"/>
              <a:t>Cycloneda</a:t>
            </a:r>
            <a:r>
              <a:rPr lang="en-US" sz="1100" i="1" dirty="0"/>
              <a:t> </a:t>
            </a:r>
            <a:r>
              <a:rPr lang="en-US" sz="1100" i="1" dirty="0" err="1"/>
              <a:t>munda</a:t>
            </a:r>
            <a:r>
              <a:rPr lang="en-US" sz="1100" dirty="0"/>
              <a:t>, D) </a:t>
            </a:r>
            <a:r>
              <a:rPr lang="en-US" sz="1100" i="1" dirty="0"/>
              <a:t>Harmonia </a:t>
            </a:r>
            <a:r>
              <a:rPr lang="en-US" sz="1100" i="1" dirty="0" err="1"/>
              <a:t>axyridis</a:t>
            </a:r>
            <a:r>
              <a:rPr lang="en-US" sz="1100" dirty="0"/>
              <a:t>. Aerial photo at top shows configuration of sampling stations. Figures indicate </a:t>
            </a:r>
            <a:r>
              <a:rPr lang="en-US" sz="1100" dirty="0" err="1"/>
              <a:t>coccinellid</a:t>
            </a:r>
            <a:r>
              <a:rPr lang="en-US" sz="1100" dirty="0"/>
              <a:t> abundance (mean ±SE</a:t>
            </a:r>
            <a:r>
              <a:rPr lang="en-US" sz="1100" dirty="0" smtClean="0"/>
              <a:t>) per </a:t>
            </a:r>
            <a:r>
              <a:rPr lang="en-US" sz="1100" dirty="0"/>
              <a:t>crop habitat with rows 1, 4, 7, 10, and 13 representing edge habitats between crops; rows 2, 3, 8, and 9 habitats within soybean; and rows 5, 6, 11, and 12 habitats within corn. </a:t>
            </a:r>
            <a:endParaRPr lang="en-US" sz="1100" dirty="0"/>
          </a:p>
        </p:txBody>
      </p:sp>
    </p:spTree>
    <p:extLst>
      <p:ext uri="{BB962C8B-B14F-4D97-AF65-F5344CB8AC3E}">
        <p14:creationId xmlns:p14="http://schemas.microsoft.com/office/powerpoint/2010/main" val="359424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0" y="772755"/>
            <a:ext cx="6126480" cy="4256445"/>
          </a:xfrm>
          <a:prstGeom prst="rect">
            <a:avLst/>
          </a:prstGeom>
        </p:spPr>
      </p:pic>
      <p:sp>
        <p:nvSpPr>
          <p:cNvPr id="3" name="TextBox 2"/>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267236"/>
            <a:ext cx="7315200" cy="938719"/>
          </a:xfrm>
          <a:prstGeom prst="rect">
            <a:avLst/>
          </a:prstGeom>
          <a:noFill/>
        </p:spPr>
        <p:txBody>
          <a:bodyPr wrap="square" rtlCol="0">
            <a:spAutoFit/>
          </a:bodyPr>
          <a:lstStyle/>
          <a:p>
            <a:pPr indent="-274320"/>
            <a:r>
              <a:rPr lang="en-US" sz="1100" dirty="0"/>
              <a:t>Figure 8.8. Mean number of </a:t>
            </a:r>
            <a:r>
              <a:rPr lang="en-US" sz="1100" i="1" dirty="0"/>
              <a:t>Harmonia </a:t>
            </a:r>
            <a:r>
              <a:rPr lang="en-US" sz="1100" i="1" dirty="0" err="1"/>
              <a:t>axyridis</a:t>
            </a:r>
            <a:r>
              <a:rPr lang="en-US" sz="1100" i="1" dirty="0"/>
              <a:t> </a:t>
            </a:r>
            <a:r>
              <a:rPr lang="en-US" sz="1100" dirty="0"/>
              <a:t>captured on yellow sticky card traps placed in multiple crop and non-crop </a:t>
            </a:r>
            <a:r>
              <a:rPr lang="en-US" sz="1100" dirty="0" smtClean="0"/>
              <a:t>habitats at </a:t>
            </a:r>
            <a:r>
              <a:rPr lang="en-US" sz="1100" dirty="0"/>
              <a:t>the KBS LTER site</a:t>
            </a:r>
            <a:r>
              <a:rPr lang="en-US" sz="1100" dirty="0" smtClean="0"/>
              <a:t>, 1994–2008</a:t>
            </a:r>
            <a:r>
              <a:rPr lang="en-US" sz="1100" dirty="0"/>
              <a:t>. Dotted lines show the mean numbers of </a:t>
            </a:r>
            <a:r>
              <a:rPr lang="en-US" sz="1100" i="1" dirty="0"/>
              <a:t>H. </a:t>
            </a:r>
            <a:r>
              <a:rPr lang="en-US" sz="1100" i="1" dirty="0" err="1"/>
              <a:t>axyridis</a:t>
            </a:r>
            <a:r>
              <a:rPr lang="en-US" sz="1100" i="1" dirty="0"/>
              <a:t> </a:t>
            </a:r>
            <a:r>
              <a:rPr lang="en-US" sz="1100" dirty="0"/>
              <a:t>from 1994 to 1999 (before soybean aphid arrival) and from 2000 to 2008 (after soybean aphid arrival). Note the response of </a:t>
            </a:r>
            <a:r>
              <a:rPr lang="en-US" sz="1100" i="1" dirty="0"/>
              <a:t>H. </a:t>
            </a:r>
            <a:r>
              <a:rPr lang="en-US" sz="1100" i="1" dirty="0" err="1" smtClean="0"/>
              <a:t>axyridis</a:t>
            </a:r>
            <a:r>
              <a:rPr lang="en-US" sz="1100" i="1" dirty="0" smtClean="0"/>
              <a:t> </a:t>
            </a:r>
            <a:r>
              <a:rPr lang="en-US" sz="1100" dirty="0" smtClean="0"/>
              <a:t>following </a:t>
            </a:r>
            <a:r>
              <a:rPr lang="en-US" sz="1100" dirty="0"/>
              <a:t>years of local </a:t>
            </a:r>
            <a:r>
              <a:rPr lang="en-US" sz="1100" i="1" dirty="0"/>
              <a:t>A. </a:t>
            </a:r>
            <a:r>
              <a:rPr lang="en-US" sz="1100" i="1" dirty="0" err="1"/>
              <a:t>glycines</a:t>
            </a:r>
            <a:r>
              <a:rPr lang="en-US" sz="1100" i="1" dirty="0"/>
              <a:t> </a:t>
            </a:r>
            <a:r>
              <a:rPr lang="en-US" sz="1100" dirty="0"/>
              <a:t>outbreaks (2001, 2003, 2005). Redrawn from </a:t>
            </a:r>
            <a:r>
              <a:rPr lang="en-US" sz="1100" dirty="0" err="1"/>
              <a:t>Heimpel</a:t>
            </a:r>
            <a:r>
              <a:rPr lang="en-US" sz="1100" dirty="0"/>
              <a:t> et al. (2010) with kind permission from Springer Science and Business Media. </a:t>
            </a:r>
            <a:endParaRPr lang="en-US" sz="1100" dirty="0"/>
          </a:p>
        </p:txBody>
      </p:sp>
    </p:spTree>
    <p:extLst>
      <p:ext uri="{BB962C8B-B14F-4D97-AF65-F5344CB8AC3E}">
        <p14:creationId xmlns:p14="http://schemas.microsoft.com/office/powerpoint/2010/main" val="58413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600200"/>
            <a:ext cx="6400800" cy="2822448"/>
          </a:xfrm>
          <a:prstGeom prst="rect">
            <a:avLst/>
          </a:prstGeom>
        </p:spPr>
      </p:pic>
      <p:sp>
        <p:nvSpPr>
          <p:cNvPr id="4" name="TextBox 3"/>
          <p:cNvSpPr txBox="1"/>
          <p:nvPr/>
        </p:nvSpPr>
        <p:spPr>
          <a:xfrm>
            <a:off x="0" y="6248400"/>
            <a:ext cx="88392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r>
              <a:rPr lang="en-US" sz="1100" dirty="0"/>
              <a:t>Landis, D. A. and S. H. Gage. 2015. Arthropod diversity and pest suppression in agricultural landscapes. Pages 188-212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5" name="TextBox 4"/>
          <p:cNvSpPr txBox="1"/>
          <p:nvPr/>
        </p:nvSpPr>
        <p:spPr>
          <a:xfrm>
            <a:off x="914400" y="5267236"/>
            <a:ext cx="7315200" cy="600164"/>
          </a:xfrm>
          <a:prstGeom prst="rect">
            <a:avLst/>
          </a:prstGeom>
          <a:noFill/>
        </p:spPr>
        <p:txBody>
          <a:bodyPr wrap="square" rtlCol="0">
            <a:spAutoFit/>
          </a:bodyPr>
          <a:lstStyle/>
          <a:p>
            <a:pPr indent="-274320"/>
            <a:r>
              <a:rPr lang="en-US" sz="1100" dirty="0"/>
              <a:t>Figure 8.9. Biocontrol services from </a:t>
            </a:r>
            <a:r>
              <a:rPr lang="en-US" sz="1100" dirty="0" err="1"/>
              <a:t>coccinellids</a:t>
            </a:r>
            <a:r>
              <a:rPr lang="en-US" sz="1100" dirty="0"/>
              <a:t> as a function of landscape diversity (A</a:t>
            </a:r>
            <a:r>
              <a:rPr lang="en-US" sz="1100" dirty="0" smtClean="0"/>
              <a:t>) and </a:t>
            </a:r>
            <a:r>
              <a:rPr lang="en-US" sz="1100" dirty="0"/>
              <a:t>the dominance of corn within 1.5 km of soybean fields (B). Panel (A) is redrawn from Gardiner et al. (2009b) with permission of the Ecological Society of America; permission conveyed through Copyright Clearance Center, Inc. Panel (B) is redrawn from Landis et al. (2008). </a:t>
            </a:r>
            <a:endParaRPr lang="en-US" sz="1100" dirty="0"/>
          </a:p>
        </p:txBody>
      </p:sp>
    </p:spTree>
    <p:extLst>
      <p:ext uri="{BB962C8B-B14F-4D97-AF65-F5344CB8AC3E}">
        <p14:creationId xmlns:p14="http://schemas.microsoft.com/office/powerpoint/2010/main" val="165443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1323</Words>
  <Application>Microsoft Office PowerPoint</Application>
  <PresentationFormat>On-screen Show (4:3)</PresentationFormat>
  <Paragraphs>36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 CANR/MSUE/MAES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dc:creator>
  <cp:lastModifiedBy>JLS</cp:lastModifiedBy>
  <cp:revision>6</cp:revision>
  <dcterms:created xsi:type="dcterms:W3CDTF">2014-12-03T16:04:40Z</dcterms:created>
  <dcterms:modified xsi:type="dcterms:W3CDTF">2015-01-16T20:30:40Z</dcterms:modified>
</cp:coreProperties>
</file>